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notesMasterIdLst>
    <p:notesMasterId r:id="rId26"/>
  </p:notesMasterIdLst>
  <p:handoutMasterIdLst>
    <p:handoutMasterId r:id="rId27"/>
  </p:handoutMasterIdLst>
  <p:sldIdLst>
    <p:sldId id="256" r:id="rId2"/>
    <p:sldId id="512" r:id="rId3"/>
    <p:sldId id="515" r:id="rId4"/>
    <p:sldId id="513" r:id="rId5"/>
    <p:sldId id="514" r:id="rId6"/>
    <p:sldId id="510" r:id="rId7"/>
    <p:sldId id="330" r:id="rId8"/>
    <p:sldId id="468" r:id="rId9"/>
    <p:sldId id="467" r:id="rId10"/>
    <p:sldId id="494" r:id="rId11"/>
    <p:sldId id="505" r:id="rId12"/>
    <p:sldId id="495" r:id="rId13"/>
    <p:sldId id="503" r:id="rId14"/>
    <p:sldId id="506" r:id="rId15"/>
    <p:sldId id="496" r:id="rId16"/>
    <p:sldId id="498" r:id="rId17"/>
    <p:sldId id="499" r:id="rId18"/>
    <p:sldId id="501" r:id="rId19"/>
    <p:sldId id="504" r:id="rId20"/>
    <p:sldId id="511" r:id="rId21"/>
    <p:sldId id="507" r:id="rId22"/>
    <p:sldId id="508" r:id="rId23"/>
    <p:sldId id="509" r:id="rId24"/>
    <p:sldId id="492" r:id="rId25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80342" autoAdjust="0"/>
  </p:normalViewPr>
  <p:slideViewPr>
    <p:cSldViewPr>
      <p:cViewPr varScale="1">
        <p:scale>
          <a:sx n="86" d="100"/>
          <a:sy n="86" d="100"/>
        </p:scale>
        <p:origin x="115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38F71-F22B-433F-9DA0-A033BC868B93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8E9E2-8516-4B60-8FFC-7C4597C0A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970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A2459-A2CB-403F-8C41-AB20CA9189EA}" type="datetimeFigureOut">
              <a:rPr lang="ru-RU" smtClean="0"/>
              <a:pPr/>
              <a:t>13.12.2017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B58B5-8AA3-4EBA-A31A-1FD722851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336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B58B5-8AA3-4EBA-A31A-1FD72285127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489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B58B5-8AA3-4EBA-A31A-1FD72285127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851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B58B5-8AA3-4EBA-A31A-1FD72285127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59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B58B5-8AA3-4EBA-A31A-1FD72285127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959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B58B5-8AA3-4EBA-A31A-1FD722851279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527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B58B5-8AA3-4EBA-A31A-1FD722851279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378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B58B5-8AA3-4EBA-A31A-1FD722851279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92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7F3F0-9165-432B-81CC-7A410A2B46D8}" type="datetimeFigureOut">
              <a:rPr lang="ru-RU" smtClean="0"/>
              <a:pPr/>
              <a:t>13.12.2017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41AC5-2053-4C7B-ACF0-269F21990E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7F3F0-9165-432B-81CC-7A410A2B46D8}" type="datetimeFigureOut">
              <a:rPr lang="ru-RU" smtClean="0"/>
              <a:pPr/>
              <a:t>13.12.2017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1AC5-2053-4C7B-ACF0-269F21990E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7F3F0-9165-432B-81CC-7A410A2B46D8}" type="datetimeFigureOut">
              <a:rPr lang="ru-RU" smtClean="0"/>
              <a:pPr/>
              <a:t>13.12.2017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1AC5-2053-4C7B-ACF0-269F21990E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7F3F0-9165-432B-81CC-7A410A2B46D8}" type="datetimeFigureOut">
              <a:rPr lang="ru-RU" smtClean="0"/>
              <a:pPr/>
              <a:t>13.12.2017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1AC5-2053-4C7B-ACF0-269F21990E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7F3F0-9165-432B-81CC-7A410A2B46D8}" type="datetimeFigureOut">
              <a:rPr lang="ru-RU" smtClean="0"/>
              <a:pPr/>
              <a:t>13.12.2017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1AC5-2053-4C7B-ACF0-269F21990E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7F3F0-9165-432B-81CC-7A410A2B46D8}" type="datetimeFigureOut">
              <a:rPr lang="ru-RU" smtClean="0"/>
              <a:pPr/>
              <a:t>13.12.2017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1AC5-2053-4C7B-ACF0-269F21990E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7F3F0-9165-432B-81CC-7A410A2B46D8}" type="datetimeFigureOut">
              <a:rPr lang="ru-RU" smtClean="0"/>
              <a:pPr/>
              <a:t>13.12.2017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1AC5-2053-4C7B-ACF0-269F21990E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7F3F0-9165-432B-81CC-7A410A2B46D8}" type="datetimeFigureOut">
              <a:rPr lang="ru-RU" smtClean="0"/>
              <a:pPr/>
              <a:t>13.12.2017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1AC5-2053-4C7B-ACF0-269F21990E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7F3F0-9165-432B-81CC-7A410A2B46D8}" type="datetimeFigureOut">
              <a:rPr lang="ru-RU" smtClean="0"/>
              <a:pPr/>
              <a:t>13.12.2017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1AC5-2053-4C7B-ACF0-269F21990E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7F3F0-9165-432B-81CC-7A410A2B46D8}" type="datetimeFigureOut">
              <a:rPr lang="ru-RU" smtClean="0"/>
              <a:pPr/>
              <a:t>13.12.2017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1AC5-2053-4C7B-ACF0-269F21990E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7F3F0-9165-432B-81CC-7A410A2B46D8}" type="datetimeFigureOut">
              <a:rPr lang="ru-RU" smtClean="0"/>
              <a:pPr/>
              <a:t>13.12.2017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1AC5-2053-4C7B-ACF0-269F21990E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FF7F3F0-9165-432B-81CC-7A410A2B46D8}" type="datetimeFigureOut">
              <a:rPr lang="ru-RU" smtClean="0"/>
              <a:pPr/>
              <a:t>13.12.2017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0D41AC5-2053-4C7B-ACF0-269F21990E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7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827584" y="1556792"/>
            <a:ext cx="8316416" cy="4420146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00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600" b="1" dirty="0" smtClean="0">
                <a:solidFill>
                  <a:srgbClr val="0070C0"/>
                </a:solidFill>
              </a:rPr>
              <a:t>ДОБРОВОЛЬЧЕСКАЯ ДЕЯТЕЛЬНОСТЬ  </a:t>
            </a:r>
            <a:br>
              <a:rPr lang="ru-RU" sz="3600" b="1" dirty="0" smtClean="0">
                <a:solidFill>
                  <a:srgbClr val="0070C0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</a:rPr>
              <a:t>В  ТВЕРСКОМ ГОСУДАРСТВЕННОМ МЕДИЦИНСКОМ УНИВЕРСИТЕТЕ 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700" dirty="0" smtClean="0"/>
              <a:t>Проректор по учебной и воспитательной работе</a:t>
            </a:r>
            <a:br>
              <a:rPr lang="ru-RU" sz="2700" dirty="0" smtClean="0"/>
            </a:br>
            <a:r>
              <a:rPr lang="ru-RU" sz="2700" dirty="0" smtClean="0"/>
              <a:t>Д.В. Килейников</a:t>
            </a:r>
            <a:endParaRPr lang="ru-RU" sz="2700" dirty="0"/>
          </a:p>
        </p:txBody>
      </p:sp>
      <p:pic>
        <p:nvPicPr>
          <p:cNvPr id="4" name="Picture 2" descr="G:\Logo-_UNIVERSITY_l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127051" cy="213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624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8537" y="137773"/>
            <a:ext cx="6953944" cy="763488"/>
          </a:xfrm>
        </p:spPr>
        <p:txBody>
          <a:bodyPr/>
          <a:lstStyle/>
          <a:p>
            <a:pPr algn="just"/>
            <a:r>
              <a:rPr lang="ru-RU" sz="3200" dirty="0">
                <a:solidFill>
                  <a:srgbClr val="FF0000"/>
                </a:solidFill>
              </a:rPr>
              <a:t>Отряд «Милосердие</a:t>
            </a:r>
            <a:r>
              <a:rPr lang="ru-RU" sz="3200" dirty="0" smtClean="0">
                <a:solidFill>
                  <a:srgbClr val="FF0000"/>
                </a:solidFill>
              </a:rPr>
              <a:t>» </a:t>
            </a:r>
            <a:r>
              <a:rPr lang="ru-RU" sz="2400" dirty="0" smtClean="0">
                <a:solidFill>
                  <a:srgbClr val="FF0000"/>
                </a:solidFill>
              </a:rPr>
              <a:t>–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с </a:t>
            </a:r>
            <a:r>
              <a:rPr lang="ru-RU" sz="2400" dirty="0">
                <a:solidFill>
                  <a:srgbClr val="FF0000"/>
                </a:solidFill>
              </a:rPr>
              <a:t>1996 года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15" y="957589"/>
            <a:ext cx="3960440" cy="5380157"/>
          </a:xfrm>
        </p:spPr>
        <p:txBody>
          <a:bodyPr>
            <a:normAutofit fontScale="32500" lnSpcReduction="20000"/>
          </a:bodyPr>
          <a:lstStyle/>
          <a:p>
            <a:pPr lvl="0"/>
            <a:endParaRPr lang="ru-RU" dirty="0"/>
          </a:p>
          <a:p>
            <a:pPr>
              <a:buClr>
                <a:srgbClr val="FF3300"/>
              </a:buClr>
              <a:buFont typeface="Wingdings" pitchFamily="2" charset="2"/>
              <a:buChar char="Ø"/>
            </a:pPr>
            <a:r>
              <a:rPr lang="ru-RU" sz="6200" dirty="0">
                <a:solidFill>
                  <a:srgbClr val="002060"/>
                </a:solidFill>
                <a:latin typeface="Franklin Gothic Medium" pitchFamily="34" charset="0"/>
                <a:cs typeface="Aharoni" pitchFamily="2" charset="-79"/>
              </a:rPr>
              <a:t>Проект</a:t>
            </a:r>
            <a:r>
              <a:rPr lang="ru-RU" sz="7400" dirty="0" smtClean="0">
                <a:solidFill>
                  <a:srgbClr val="002060"/>
                </a:solidFill>
                <a:latin typeface="Franklin Gothic Medium" pitchFamily="34" charset="0"/>
                <a:cs typeface="Aharoni" pitchFamily="2" charset="-79"/>
              </a:rPr>
              <a:t> «</a:t>
            </a:r>
            <a:r>
              <a:rPr lang="ru-RU" sz="6200" dirty="0">
                <a:solidFill>
                  <a:srgbClr val="002060"/>
                </a:solidFill>
                <a:latin typeface="Franklin Gothic Medium" pitchFamily="34" charset="0"/>
                <a:cs typeface="Aharoni" pitchFamily="2" charset="-79"/>
              </a:rPr>
              <a:t>Я тебя слышу»:</a:t>
            </a:r>
          </a:p>
          <a:p>
            <a:pPr>
              <a:buClr>
                <a:srgbClr val="FF3300"/>
              </a:buClr>
            </a:pPr>
            <a:r>
              <a:rPr lang="ru-RU" sz="5500" dirty="0" smtClean="0">
                <a:solidFill>
                  <a:srgbClr val="002060"/>
                </a:solidFill>
                <a:latin typeface="Franklin Gothic Medium" pitchFamily="34" charset="0"/>
                <a:cs typeface="Aharoni" pitchFamily="2" charset="-79"/>
              </a:rPr>
              <a:t>проведение мероприятий по расширению </a:t>
            </a:r>
            <a:r>
              <a:rPr lang="ru-RU" sz="5500" dirty="0">
                <a:solidFill>
                  <a:srgbClr val="002060"/>
                </a:solidFill>
                <a:latin typeface="Franklin Gothic Medium" pitchFamily="34" charset="0"/>
                <a:cs typeface="Aharoni" pitchFamily="2" charset="-79"/>
              </a:rPr>
              <a:t>коммуникативных способностей, повышению уровня самооценки у глухих и слабослышащих детей</a:t>
            </a:r>
            <a:r>
              <a:rPr lang="ru-RU" sz="5500" dirty="0" smtClean="0">
                <a:solidFill>
                  <a:srgbClr val="002060"/>
                </a:solidFill>
                <a:latin typeface="Franklin Gothic Medium" pitchFamily="34" charset="0"/>
                <a:cs typeface="Aharoni" pitchFamily="2" charset="-79"/>
              </a:rPr>
              <a:t>;</a:t>
            </a:r>
            <a:endParaRPr lang="ru-RU" sz="5500" dirty="0">
              <a:solidFill>
                <a:srgbClr val="002060"/>
              </a:solidFill>
              <a:latin typeface="Franklin Gothic Medium" pitchFamily="34" charset="0"/>
              <a:cs typeface="Aharoni" pitchFamily="2" charset="-79"/>
            </a:endParaRPr>
          </a:p>
          <a:p>
            <a:pPr>
              <a:buClr>
                <a:srgbClr val="FF3300"/>
              </a:buClr>
            </a:pPr>
            <a:r>
              <a:rPr lang="ru-RU" sz="5500" dirty="0" smtClean="0">
                <a:solidFill>
                  <a:srgbClr val="002060"/>
                </a:solidFill>
                <a:latin typeface="Franklin Gothic Medium" pitchFamily="34" charset="0"/>
                <a:cs typeface="Aharoni" pitchFamily="2" charset="-79"/>
              </a:rPr>
              <a:t>информирование </a:t>
            </a:r>
            <a:r>
              <a:rPr lang="ru-RU" sz="5500" dirty="0">
                <a:solidFill>
                  <a:srgbClr val="002060"/>
                </a:solidFill>
                <a:latin typeface="Franklin Gothic Medium" pitchFamily="34" charset="0"/>
                <a:cs typeface="Aharoni" pitchFamily="2" charset="-79"/>
              </a:rPr>
              <a:t>учащихся </a:t>
            </a:r>
            <a:r>
              <a:rPr lang="ru-RU" sz="5500" dirty="0" smtClean="0">
                <a:solidFill>
                  <a:srgbClr val="002060"/>
                </a:solidFill>
                <a:latin typeface="Franklin Gothic Medium" pitchFamily="34" charset="0"/>
                <a:cs typeface="Aharoni" pitchFamily="2" charset="-79"/>
              </a:rPr>
              <a:t>школ </a:t>
            </a:r>
            <a:r>
              <a:rPr lang="ru-RU" sz="5500" dirty="0">
                <a:solidFill>
                  <a:srgbClr val="002060"/>
                </a:solidFill>
                <a:latin typeface="Franklin Gothic Medium" pitchFamily="34" charset="0"/>
                <a:cs typeface="Aharoni" pitchFamily="2" charset="-79"/>
              </a:rPr>
              <a:t>о жизни людей с инвалидностью, их правах и </a:t>
            </a:r>
            <a:r>
              <a:rPr lang="ru-RU" sz="5500" dirty="0" smtClean="0">
                <a:solidFill>
                  <a:srgbClr val="002060"/>
                </a:solidFill>
                <a:latin typeface="Franklin Gothic Medium" pitchFamily="34" charset="0"/>
                <a:cs typeface="Aharoni" pitchFamily="2" charset="-79"/>
              </a:rPr>
              <a:t>возможностях</a:t>
            </a:r>
          </a:p>
          <a:p>
            <a:pPr>
              <a:buClr>
                <a:srgbClr val="FF3300"/>
              </a:buClr>
              <a:buFont typeface="Wingdings" pitchFamily="2" charset="2"/>
              <a:buChar char="Ø"/>
            </a:pPr>
            <a:r>
              <a:rPr lang="ru-RU" sz="6200" dirty="0" smtClean="0">
                <a:solidFill>
                  <a:srgbClr val="002060"/>
                </a:solidFill>
                <a:latin typeface="Franklin Gothic Medium" pitchFamily="34" charset="0"/>
                <a:cs typeface="Aharoni" pitchFamily="2" charset="-79"/>
              </a:rPr>
              <a:t>Проведение образовательно-развлекательных мероприятий в детских больницах</a:t>
            </a:r>
          </a:p>
          <a:p>
            <a:pPr>
              <a:buClr>
                <a:srgbClr val="FF3300"/>
              </a:buClr>
              <a:buFont typeface="Wingdings" pitchFamily="2" charset="2"/>
              <a:buChar char="Ø"/>
            </a:pPr>
            <a:r>
              <a:rPr lang="ru-RU" sz="6200" dirty="0" smtClean="0">
                <a:solidFill>
                  <a:srgbClr val="002060"/>
                </a:solidFill>
                <a:latin typeface="Franklin Gothic Medium" pitchFamily="34" charset="0"/>
                <a:cs typeface="Aharoni" pitchFamily="2" charset="-79"/>
              </a:rPr>
              <a:t>Патронаж пожилых людей и инвалидов</a:t>
            </a:r>
            <a:endParaRPr lang="ru-RU" sz="6200" dirty="0">
              <a:solidFill>
                <a:srgbClr val="002060"/>
              </a:solidFill>
              <a:latin typeface="Franklin Gothic Medium" pitchFamily="34" charset="0"/>
              <a:cs typeface="Aharoni" pitchFamily="2" charset="-79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7089" r="13682" b="35798"/>
          <a:stretch/>
        </p:blipFill>
        <p:spPr>
          <a:xfrm>
            <a:off x="476549" y="109051"/>
            <a:ext cx="1238760" cy="10177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3725" y="2925291"/>
            <a:ext cx="4224352" cy="2376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318" y="4375855"/>
            <a:ext cx="3740805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45" y="4863574"/>
            <a:ext cx="2952328" cy="1967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F:\ДОБРОВОЛЬЧЕСТВО документы\ОТЧЕТ И ПЛАНЫ РАБ ГР\МИЛОСЕРДИЕ\2016\Шк.глух 17.11.16\Фото шк глух\estafeta-s-peredachei_-vozdushnogo-shar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544" y="2001213"/>
            <a:ext cx="3748995" cy="250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Картинки по запросу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5976" y="897091"/>
            <a:ext cx="1656184" cy="1104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30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172" y="2728847"/>
            <a:ext cx="3438828" cy="2402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24915"/>
            <a:ext cx="6489374" cy="720080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ru-RU" sz="3200" dirty="0" smtClean="0">
                <a:effectLst/>
              </a:rPr>
              <a:t/>
            </a:r>
            <a:br>
              <a:rPr lang="ru-RU" sz="3200" dirty="0" smtClean="0">
                <a:effectLst/>
              </a:rPr>
            </a:br>
            <a:r>
              <a:rPr lang="ru-RU" sz="3200" dirty="0">
                <a:effectLst/>
              </a:rPr>
              <a:t/>
            </a:r>
            <a:br>
              <a:rPr lang="ru-RU" sz="3200" dirty="0">
                <a:effectLst/>
              </a:rPr>
            </a:br>
            <a:r>
              <a:rPr lang="ru-RU" sz="3200" dirty="0" smtClean="0">
                <a:effectLst/>
              </a:rPr>
              <a:t/>
            </a:r>
            <a:br>
              <a:rPr lang="ru-RU" sz="3200" dirty="0" smtClean="0">
                <a:effectLst/>
              </a:rPr>
            </a:br>
            <a:r>
              <a:rPr lang="ru-RU" sz="2800" dirty="0">
                <a:solidFill>
                  <a:srgbClr val="FF0000"/>
                </a:solidFill>
                <a:effectLst/>
              </a:rPr>
              <a:t/>
            </a:r>
            <a:br>
              <a:rPr lang="ru-RU" sz="2800" dirty="0">
                <a:solidFill>
                  <a:srgbClr val="FF0000"/>
                </a:solidFill>
                <a:effectLst/>
              </a:rPr>
            </a:br>
            <a:r>
              <a:rPr lang="ru-RU" sz="3200" dirty="0">
                <a:solidFill>
                  <a:srgbClr val="FF0000"/>
                </a:solidFill>
                <a:effectLst/>
              </a:rPr>
              <a:t>Проект «Дети города </a:t>
            </a:r>
            <a:r>
              <a:rPr lang="en-US" sz="3200" dirty="0">
                <a:solidFill>
                  <a:srgbClr val="FF0000"/>
                </a:solidFill>
                <a:effectLst/>
              </a:rPr>
              <a:t>N</a:t>
            </a:r>
            <a:r>
              <a:rPr lang="ru-RU" sz="3200" dirty="0" smtClean="0">
                <a:solidFill>
                  <a:srgbClr val="FF0000"/>
                </a:solidFill>
                <a:effectLst/>
              </a:rPr>
              <a:t>»</a:t>
            </a:r>
            <a:br>
              <a:rPr lang="ru-RU" sz="3200" dirty="0" smtClean="0">
                <a:solidFill>
                  <a:srgbClr val="FF0000"/>
                </a:solidFill>
                <a:effectLst/>
              </a:rPr>
            </a:br>
            <a:r>
              <a:rPr lang="ru-RU" sz="2400" dirty="0" smtClean="0">
                <a:solidFill>
                  <a:srgbClr val="FF0000"/>
                </a:solidFill>
                <a:effectLst/>
              </a:rPr>
              <a:t>- с  </a:t>
            </a:r>
            <a:r>
              <a:rPr lang="ru-RU" sz="2400" dirty="0">
                <a:solidFill>
                  <a:srgbClr val="FF0000"/>
                </a:solidFill>
                <a:effectLst/>
              </a:rPr>
              <a:t>2007 года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9388" y="1393470"/>
            <a:ext cx="4834880" cy="5073427"/>
          </a:xfrm>
        </p:spPr>
        <p:txBody>
          <a:bodyPr/>
          <a:lstStyle/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социально-психологическая </a:t>
            </a: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</a:rPr>
              <a:t>и 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благотворительная </a:t>
            </a: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</a:rPr>
              <a:t>помощь детям 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в детских </a:t>
            </a: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</a:rPr>
              <a:t>дома и 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школах-интернатах; </a:t>
            </a:r>
            <a:endParaRPr lang="ru-RU" sz="2000" dirty="0">
              <a:solidFill>
                <a:srgbClr val="002060"/>
              </a:solidFill>
              <a:latin typeface="Franklin Gothic Medium" pitchFamily="34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формирование </a:t>
            </a: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</a:rPr>
              <a:t>у детей понятия здорового образа жизни и правил личной 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гигиены; </a:t>
            </a:r>
            <a:endParaRPr lang="ru-RU" sz="2000" dirty="0">
              <a:solidFill>
                <a:srgbClr val="002060"/>
              </a:solidFill>
              <a:latin typeface="Franklin Gothic Medium" pitchFamily="34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</a:rPr>
              <a:t>развитие их творческих 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способностей; </a:t>
            </a:r>
            <a:endParaRPr lang="ru-RU" sz="2000" dirty="0">
              <a:solidFill>
                <a:srgbClr val="002060"/>
              </a:solidFill>
              <a:latin typeface="Franklin Gothic Medium" pitchFamily="34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</a:rPr>
              <a:t>благотворительные акции </a:t>
            </a:r>
          </a:p>
          <a:p>
            <a:pPr marL="357188" indent="0">
              <a:spcBef>
                <a:spcPts val="0"/>
              </a:spcBef>
              <a:buNone/>
            </a:pP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</a:rPr>
              <a:t>(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сбор одежды, обуви</a:t>
            </a: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</a:rPr>
              <a:t>, 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книг, игрушек</a:t>
            </a: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</a:rPr>
              <a:t>)</a:t>
            </a:r>
          </a:p>
          <a:p>
            <a:pPr>
              <a:buFont typeface="Wingdings" pitchFamily="2" charset="2"/>
              <a:buChar char="Ø"/>
            </a:pPr>
            <a:endParaRPr lang="ru-RU" sz="2000" b="1" dirty="0">
              <a:solidFill>
                <a:schemeClr val="tx1"/>
              </a:solidFill>
              <a:latin typeface="Franklin Gothic Medium" pitchFamily="34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25144"/>
            <a:ext cx="2773640" cy="1851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ttps://tvgmu.ru/upload/iblock/0ab/v-mitinskom-detskom-dom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6" y="56466"/>
            <a:ext cx="1969660" cy="1312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УВР\Яблоневый сад\DSC032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86983"/>
            <a:ext cx="3410035" cy="21418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2458" y="4788434"/>
            <a:ext cx="2581705" cy="1720465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16" y="4721088"/>
            <a:ext cx="2777737" cy="1855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2233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C:\Users\Admin\AppData\Local\Temp\HZ$D.280.4654\20171129-DJI_09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3" t="20317" r="37481" b="17469"/>
          <a:stretch/>
        </p:blipFill>
        <p:spPr bwMode="auto">
          <a:xfrm>
            <a:off x="7621622" y="880549"/>
            <a:ext cx="1583872" cy="3257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03648" y="195576"/>
            <a:ext cx="7557706" cy="763488"/>
          </a:xfrm>
        </p:spPr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> «Волонтеры-медики</a:t>
            </a:r>
            <a:r>
              <a:rPr lang="ru-RU" sz="2000" dirty="0" smtClean="0">
                <a:solidFill>
                  <a:srgbClr val="FF0000"/>
                </a:solidFill>
              </a:rPr>
              <a:t>» </a:t>
            </a:r>
            <a:r>
              <a:rPr lang="ru-RU" sz="2400" dirty="0" smtClean="0">
                <a:solidFill>
                  <a:srgbClr val="FF0000"/>
                </a:solidFill>
              </a:rPr>
              <a:t>- с  сентября 2016 года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99792" y="1262974"/>
            <a:ext cx="5406558" cy="495838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  <a:ea typeface="Times New Roman" panose="02020603050405020304" pitchFamily="18" charset="0"/>
              </a:rPr>
              <a:t>Работа по профилактике хронических неинфекционных </a:t>
            </a: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  <a:ea typeface="Times New Roman" panose="02020603050405020304" pitchFamily="18" charset="0"/>
              </a:rPr>
              <a:t>заболеваний, ВИЧ - инфекции, 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  <a:ea typeface="Times New Roman" panose="02020603050405020304" pitchFamily="18" charset="0"/>
              </a:rPr>
              <a:t>участие в акциях,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  <a:ea typeface="Times New Roman" panose="02020603050405020304" pitchFamily="18" charset="0"/>
              </a:rPr>
              <a:t>направленных на формирование ЗОЖ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  <a:ea typeface="Times New Roman" panose="02020603050405020304" pitchFamily="18" charset="0"/>
              </a:rPr>
              <a:t>03.09.17 – акция «Волна здоровья»;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</a:rPr>
              <a:t>09-11.10.17 - всероссийская </a:t>
            </a:r>
            <a:r>
              <a:rPr lang="ru-RU" sz="1600" dirty="0">
                <a:solidFill>
                  <a:srgbClr val="002060"/>
                </a:solidFill>
                <a:latin typeface="Franklin Gothic Medium" pitchFamily="34" charset="0"/>
              </a:rPr>
              <a:t>акция </a:t>
            </a:r>
            <a:endParaRPr lang="ru-RU" sz="1600" dirty="0" smtClean="0">
              <a:solidFill>
                <a:srgbClr val="002060"/>
              </a:solidFill>
              <a:latin typeface="Franklin Gothic Medium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</a:rPr>
              <a:t>Минздрава </a:t>
            </a:r>
            <a:r>
              <a:rPr lang="ru-RU" sz="1600" dirty="0">
                <a:solidFill>
                  <a:srgbClr val="002060"/>
                </a:solidFill>
                <a:latin typeface="Franklin Gothic Medium" pitchFamily="34" charset="0"/>
              </a:rPr>
              <a:t>России при поддержке </a:t>
            </a: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</a:rPr>
              <a:t>ОАО РЖД </a:t>
            </a:r>
            <a:r>
              <a:rPr lang="ru-RU" sz="1600" dirty="0">
                <a:solidFill>
                  <a:srgbClr val="002060"/>
                </a:solidFill>
                <a:latin typeface="Franklin Gothic Medium" pitchFamily="34" charset="0"/>
              </a:rPr>
              <a:t>по тестированию </a:t>
            </a: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</a:rPr>
              <a:t>на </a:t>
            </a:r>
            <a:r>
              <a:rPr lang="ru-RU" sz="1600" dirty="0">
                <a:solidFill>
                  <a:srgbClr val="002060"/>
                </a:solidFill>
                <a:latin typeface="Franklin Gothic Medium" pitchFamily="34" charset="0"/>
              </a:rPr>
              <a:t>ВИЧ </a:t>
            </a: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</a:rPr>
              <a:t>- инфекцию;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</a:rPr>
              <a:t>27.11.17 – 03.12.17 – акция СТОП ВИЧ/СПИД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solidFill>
                  <a:srgbClr val="002060"/>
                </a:solidFill>
                <a:latin typeface="Franklin Gothic Medium" pitchFamily="34" charset="0"/>
              </a:rPr>
              <a:t>(</a:t>
            </a: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</a:rPr>
              <a:t>лекции в школах и колледжах, 01.12.17 - </a:t>
            </a:r>
            <a:r>
              <a:rPr lang="ru-RU" sz="1600" dirty="0" err="1" smtClean="0">
                <a:solidFill>
                  <a:srgbClr val="002060"/>
                </a:solidFill>
                <a:latin typeface="Franklin Gothic Medium" pitchFamily="34" charset="0"/>
              </a:rPr>
              <a:t>флеш</a:t>
            </a: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</a:rPr>
              <a:t>-моб)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dirty="0"/>
              <a:t> </a:t>
            </a:r>
            <a:endParaRPr lang="ru-RU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271306"/>
            <a:ext cx="3474250" cy="2316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H:\ВИЧ\11.10.17 ВИЧ РЖД\11.10.2017акция_антивич\_DSC04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1" y="4273797"/>
            <a:ext cx="3474074" cy="2316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http://www.noav.ru/wp-content/uploads/2017/02/volonteri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 flipH="1" flipV="1">
            <a:off x="254968" y="398614"/>
            <a:ext cx="150939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s://tvgmu.ru/upload/iblock/bd9/lektsiya-ob-osnovnykh-prichinakh-insult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159" y="4514010"/>
            <a:ext cx="3655426" cy="2056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7" t="-2496" b="1"/>
          <a:stretch/>
        </p:blipFill>
        <p:spPr>
          <a:xfrm>
            <a:off x="4788024" y="1216114"/>
            <a:ext cx="2895987" cy="196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43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71947"/>
            <a:ext cx="8229600" cy="691480"/>
          </a:xfrm>
        </p:spPr>
        <p:txBody>
          <a:bodyPr/>
          <a:lstStyle/>
          <a:p>
            <a:r>
              <a:rPr lang="ru-RU" sz="3200" dirty="0">
                <a:solidFill>
                  <a:srgbClr val="FF0000"/>
                </a:solidFill>
              </a:rPr>
              <a:t>Отряд «Спасатель</a:t>
            </a:r>
            <a:r>
              <a:rPr lang="ru-RU" sz="3200" dirty="0" smtClean="0">
                <a:solidFill>
                  <a:srgbClr val="FF0000"/>
                </a:solidFill>
              </a:rPr>
              <a:t>» </a:t>
            </a:r>
            <a:r>
              <a:rPr lang="ru-RU" sz="2400" dirty="0" smtClean="0">
                <a:solidFill>
                  <a:srgbClr val="FF0000"/>
                </a:solidFill>
              </a:rPr>
              <a:t>- </a:t>
            </a:r>
            <a:r>
              <a:rPr lang="ru-RU" sz="2400" dirty="0">
                <a:solidFill>
                  <a:srgbClr val="FF0000"/>
                </a:solidFill>
              </a:rPr>
              <a:t>с 2001 года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</a:rPr>
              <a:t>обеспечение </a:t>
            </a:r>
            <a:r>
              <a:rPr lang="ru-RU" sz="1600" dirty="0">
                <a:solidFill>
                  <a:srgbClr val="002060"/>
                </a:solidFill>
                <a:latin typeface="Franklin Gothic Medium" pitchFamily="34" charset="0"/>
              </a:rPr>
              <a:t>безопасности </a:t>
            </a: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</a:rPr>
              <a:t>массовых </a:t>
            </a:r>
            <a:r>
              <a:rPr lang="ru-RU" sz="1600" dirty="0">
                <a:solidFill>
                  <a:srgbClr val="002060"/>
                </a:solidFill>
                <a:latin typeface="Franklin Gothic Medium" pitchFamily="34" charset="0"/>
              </a:rPr>
              <a:t>мероприятий, проводимых в </a:t>
            </a: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</a:rPr>
              <a:t>Тверском ГМУ </a:t>
            </a:r>
            <a:r>
              <a:rPr lang="ru-RU" sz="1600" dirty="0">
                <a:solidFill>
                  <a:srgbClr val="002060"/>
                </a:solidFill>
                <a:latin typeface="Franklin Gothic Medium" pitchFamily="34" charset="0"/>
              </a:rPr>
              <a:t>и г. </a:t>
            </a: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</a:rPr>
              <a:t>Твери;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</a:rPr>
              <a:t>обучение правилам оказания первой помощи;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  <a:latin typeface="Franklin Gothic Medium" pitchFamily="34" charset="0"/>
              </a:rPr>
              <a:t>г</a:t>
            </a: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</a:rPr>
              <a:t>ражданско-патриотическое воспитание; </a:t>
            </a:r>
            <a:endParaRPr lang="ru-RU" sz="1600" dirty="0">
              <a:solidFill>
                <a:srgbClr val="002060"/>
              </a:solidFill>
              <a:latin typeface="Franklin Gothic Medium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</a:rPr>
              <a:t>участие в поисковых и спасательных работах;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</a:rPr>
              <a:t>патрулирование акваторий </a:t>
            </a:r>
            <a:r>
              <a:rPr lang="ru-RU" sz="1600" dirty="0">
                <a:solidFill>
                  <a:srgbClr val="002060"/>
                </a:solidFill>
                <a:latin typeface="Franklin Gothic Medium" pitchFamily="34" charset="0"/>
              </a:rPr>
              <a:t>г. Твери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115" y="4161926"/>
            <a:ext cx="3515885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https://tvgmu.ru/upload/iblock/690/2.-zanyatiya-po-serdechno_le_gochnoi_-reanimatsii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35" y="4896047"/>
            <a:ext cx="3276364" cy="1846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:\Волонтёрство НАСФ для презентации\Волонтёрство НАСФ для презентации\Фото 25 лет МЧС в горсаду 08.08.15 г\IMG_00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8" y="2681802"/>
            <a:ext cx="2952329" cy="2214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tvgmu.ru/upload/iblock/f6b/13.-rabota-s-alpinistskim-snaryazhenie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942" y="4489768"/>
            <a:ext cx="3078758" cy="2309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:\ФОТО\19.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35" y="3055220"/>
            <a:ext cx="2755483" cy="1837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ФОТО\Бессмертный полк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2753617"/>
            <a:ext cx="3803534" cy="2139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Admin\AppData\Local\Temp\HZ$D.577.832\Построение команд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1469552"/>
            <a:ext cx="2725807" cy="1815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44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48072"/>
          </a:xfrm>
        </p:spPr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>Проект «</a:t>
            </a:r>
            <a:r>
              <a:rPr lang="ru-RU" sz="3200" dirty="0" err="1" smtClean="0">
                <a:solidFill>
                  <a:srgbClr val="FF0000"/>
                </a:solidFill>
              </a:rPr>
              <a:t>Наркобезопасность</a:t>
            </a:r>
            <a:r>
              <a:rPr lang="ru-RU" sz="3200" dirty="0" smtClean="0">
                <a:solidFill>
                  <a:srgbClr val="FF0000"/>
                </a:solidFill>
              </a:rPr>
              <a:t>» </a:t>
            </a:r>
            <a:r>
              <a:rPr lang="ru-RU" sz="2400" dirty="0" smtClean="0">
                <a:solidFill>
                  <a:srgbClr val="FF0000"/>
                </a:solidFill>
              </a:rPr>
              <a:t>- с 2005 года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360658" y="1052736"/>
            <a:ext cx="4978896" cy="478539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интерактивные тренинги, </a:t>
            </a: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беседы, лекции, панельные дискуссии, семинары, конференции 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по </a:t>
            </a: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проблемам немедицинского употребления </a:t>
            </a:r>
            <a:r>
              <a:rPr lang="ru-RU" sz="2000" dirty="0" err="1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психоактивных</a:t>
            </a: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средств; </a:t>
            </a:r>
            <a:endParaRPr lang="ru-RU" sz="2000" dirty="0">
              <a:solidFill>
                <a:srgbClr val="002060"/>
              </a:solidFill>
              <a:latin typeface="Franklin Gothic Medium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«Школа </a:t>
            </a:r>
            <a:r>
              <a:rPr lang="ru-RU" sz="2000" dirty="0" err="1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наркобезопасного</a:t>
            </a: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 поведения» для первокурсников;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участие в </a:t>
            </a:r>
            <a:r>
              <a:rPr lang="ru-RU" sz="2000" dirty="0" err="1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ресоциализации</a:t>
            </a: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 лиц, отбывающих заключение за употребление  или распространение 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наркотиков</a:t>
            </a:r>
            <a:endParaRPr lang="ru-RU" sz="2000" dirty="0">
              <a:solidFill>
                <a:srgbClr val="002060"/>
              </a:solidFill>
              <a:latin typeface="Franklin Gothic Medium" pitchFamily="34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050" name="Picture 2" descr="DSC_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308" y="1196752"/>
            <a:ext cx="3464939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278" y="4413474"/>
            <a:ext cx="3664997" cy="2444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tvgmu.ru/upload/iblock/342/yaj_2pivcd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571201"/>
            <a:ext cx="2838761" cy="2129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309" y="2953052"/>
            <a:ext cx="3472242" cy="225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8927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pp.userapi.com/c637227/v637227640/3e735/syapUY2Gm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804" y="883263"/>
            <a:ext cx="2801888" cy="2098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368" y="66477"/>
            <a:ext cx="8229600" cy="980728"/>
          </a:xfrm>
        </p:spPr>
        <p:txBody>
          <a:bodyPr/>
          <a:lstStyle/>
          <a:p>
            <a:pPr marL="5832475" indent="-5832475">
              <a:lnSpc>
                <a:spcPct val="100000"/>
              </a:lnSpc>
            </a:pPr>
            <a:r>
              <a:rPr lang="ru-RU" sz="3200" dirty="0" smtClean="0">
                <a:solidFill>
                  <a:srgbClr val="FF0000"/>
                </a:solidFill>
              </a:rPr>
              <a:t>Проект «Мобильное здравоохранение»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-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 с 2014 года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69163"/>
            <a:ext cx="8435280" cy="4929411"/>
          </a:xfrm>
        </p:spPr>
        <p:txBody>
          <a:bodyPr>
            <a:normAutofit/>
          </a:bodyPr>
          <a:lstStyle/>
          <a:p>
            <a:pPr fontAlgn="base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Профилактическое консультирование </a:t>
            </a:r>
          </a:p>
          <a:p>
            <a:pPr marL="0" indent="0" fontAlgn="base">
              <a:buNone/>
            </a:pP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      населения г. Твери</a:t>
            </a:r>
          </a:p>
          <a:p>
            <a:pPr fontAlgn="base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</a:rPr>
              <a:t>Профилактическое 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консультирование</a:t>
            </a:r>
          </a:p>
          <a:p>
            <a:pPr marL="0" indent="0" fontAlgn="base">
              <a:buNone/>
            </a:pP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    </a:t>
            </a: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</a:rPr>
              <a:t>населения 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Тверской области (8 районов):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лекции по формированию ЗОЖ, </a:t>
            </a:r>
            <a:r>
              <a:rPr lang="ru-RU" sz="1600" dirty="0" err="1" smtClean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флеш</a:t>
            </a: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-мобы, 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создание </a:t>
            </a:r>
            <a:r>
              <a:rPr lang="ru-RU" sz="1600" dirty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групп </a:t>
            </a: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здоровья,</a:t>
            </a:r>
            <a:endParaRPr lang="ru-RU" sz="1600" dirty="0">
              <a:solidFill>
                <a:srgbClr val="002060"/>
              </a:solidFill>
              <a:latin typeface="Franklin Gothic Medium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привлечение  учащихся 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местных школ к</a:t>
            </a:r>
          </a:p>
          <a:p>
            <a:pPr marL="0" indent="0">
              <a:buNone/>
            </a:pPr>
            <a:r>
              <a:rPr lang="ru-RU" sz="1600" dirty="0" err="1" smtClean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волонтерству</a:t>
            </a:r>
            <a:endParaRPr lang="ru-RU" sz="1600" dirty="0">
              <a:latin typeface="Franklin Gothic Medium" pitchFamily="34" charset="0"/>
            </a:endParaRPr>
          </a:p>
        </p:txBody>
      </p:sp>
      <p:pic>
        <p:nvPicPr>
          <p:cNvPr id="4" name="Объект 3" descr="https://pp.userapi.com/c639423/v639423156/3880d/N8z1VgjPgWM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794780"/>
            <a:ext cx="3059832" cy="1973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19" y="4334122"/>
            <a:ext cx="3312368" cy="2481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F:\ДОБРОВОЛЬЧЕСТВО документы\ОТЧЕТ И ПЛАНЫ РАБ ГР\КИРИЛЕНКО Н.П\Фото от Кириленко\IMAG03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960013"/>
            <a:ext cx="3162556" cy="1893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s://cs540106.userapi.com/c639819/v639819834/31811/ver8q4xEfio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328" y="4936425"/>
            <a:ext cx="2665342" cy="1690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https://pp.userapi.com/c639721/v639721375/40892/wo88gggYgzE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808" y="3186816"/>
            <a:ext cx="2584328" cy="1792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8550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PC\Desktop\фабрика фото\20170714_1433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9628" y="4341060"/>
            <a:ext cx="3196983" cy="2399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pPr marL="5475288" indent="-5475288">
              <a:lnSpc>
                <a:spcPct val="100000"/>
              </a:lnSpc>
            </a:pPr>
            <a:r>
              <a:rPr lang="ru-RU" sz="3200" dirty="0">
                <a:solidFill>
                  <a:srgbClr val="FF0000"/>
                </a:solidFill>
              </a:rPr>
              <a:t>Проект </a:t>
            </a:r>
            <a:r>
              <a:rPr lang="ru-RU" sz="3200" dirty="0" smtClean="0">
                <a:solidFill>
                  <a:srgbClr val="FF0000"/>
                </a:solidFill>
              </a:rPr>
              <a:t>«Бережливая поликлиника»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- с 2017 года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01501"/>
            <a:ext cx="4834880" cy="5544616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сняты видеоролики, отражающие проблемы пациентов при посещении </a:t>
            </a: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поликлиник; 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силами </a:t>
            </a:r>
            <a:r>
              <a:rPr lang="ru-RU" sz="1600" dirty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обучающихся реализованы проекты: "Оптимизация работы регистратуры", "Оптимизация работы терапевта", "Организация лабораторных исследований в поликлинике", "Диспансеризация детей первого года </a:t>
            </a: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жизни«, </a:t>
            </a:r>
            <a:r>
              <a:rPr lang="ru-RU" sz="1600" dirty="0">
                <a:solidFill>
                  <a:srgbClr val="002060"/>
                </a:solidFill>
                <a:latin typeface="Franklin Gothic Medium" pitchFamily="34" charset="0"/>
              </a:rPr>
              <a:t>проведение хронометража процессов</a:t>
            </a: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;</a:t>
            </a:r>
            <a:endParaRPr lang="ru-RU" sz="1600" dirty="0">
              <a:solidFill>
                <a:srgbClr val="002060"/>
              </a:solidFill>
              <a:latin typeface="Franklin Gothic Medium" pitchFamily="34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 создана "Фабрика идей";</a:t>
            </a:r>
          </a:p>
          <a:p>
            <a:pPr lvl="0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участие </a:t>
            </a: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</a:rPr>
              <a:t>в  </a:t>
            </a:r>
            <a:r>
              <a:rPr lang="ru-RU" sz="1600" dirty="0">
                <a:solidFill>
                  <a:srgbClr val="002060"/>
                </a:solidFill>
                <a:latin typeface="Franklin Gothic Medium" pitchFamily="34" charset="0"/>
              </a:rPr>
              <a:t>реализации "Фабрики процессов</a:t>
            </a: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</a:rPr>
              <a:t>" – статисты 4-х деловых игр, разработан проект </a:t>
            </a:r>
            <a:r>
              <a:rPr lang="ru-RU" sz="1600" dirty="0">
                <a:solidFill>
                  <a:srgbClr val="002060"/>
                </a:solidFill>
                <a:latin typeface="Franklin Gothic Medium" pitchFamily="34" charset="0"/>
              </a:rPr>
              <a:t>- </a:t>
            </a:r>
            <a:r>
              <a:rPr lang="ru-RU" sz="1600" dirty="0" err="1">
                <a:solidFill>
                  <a:srgbClr val="002060"/>
                </a:solidFill>
                <a:latin typeface="Franklin Gothic Medium" pitchFamily="34" charset="0"/>
              </a:rPr>
              <a:t>квестовая</a:t>
            </a:r>
            <a:r>
              <a:rPr lang="ru-RU" sz="1600" dirty="0">
                <a:solidFill>
                  <a:srgbClr val="002060"/>
                </a:solidFill>
                <a:latin typeface="Franklin Gothic Medium" pitchFamily="34" charset="0"/>
              </a:rPr>
              <a:t>  </a:t>
            </a:r>
            <a:r>
              <a:rPr lang="ru-RU" sz="1600" dirty="0" smtClean="0">
                <a:solidFill>
                  <a:srgbClr val="002060"/>
                </a:solidFill>
                <a:latin typeface="Franklin Gothic Medium" pitchFamily="34" charset="0"/>
              </a:rPr>
              <a:t>игра     </a:t>
            </a:r>
            <a:endParaRPr lang="ru-RU" sz="1600" dirty="0">
              <a:solidFill>
                <a:srgbClr val="002060"/>
              </a:solidFill>
              <a:latin typeface="Franklin Gothic Medium" pitchFamily="34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Franklin Gothic Medium" pitchFamily="34" charset="0"/>
              </a:rPr>
              <a:t>	 </a:t>
            </a:r>
          </a:p>
          <a:p>
            <a:pPr marL="285750" lvl="0" indent="-285750"/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600" dirty="0"/>
          </a:p>
        </p:txBody>
      </p:sp>
      <p:pic>
        <p:nvPicPr>
          <p:cNvPr id="7170" name="Picture 2" descr="C:\Users\Admin\AppData\Local\Temp\HZ$D.008.378\20171017_1159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393" y="1187126"/>
            <a:ext cx="3898103" cy="2923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PC\Desktop\фото проект\IMG-20170714-WA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613" y="4314429"/>
            <a:ext cx="3475356" cy="2426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4" descr="20170724_103911"/>
          <p:cNvPicPr>
            <a:picLocks noChangeAspect="1" noChangeArrowheads="1"/>
          </p:cNvPicPr>
          <p:nvPr/>
        </p:nvPicPr>
        <p:blipFill>
          <a:blip r:embed="rId5" cstate="print"/>
          <a:srcRect l="10362" t="2632" r="8148"/>
          <a:stretch>
            <a:fillRect/>
          </a:stretch>
        </p:blipFill>
        <p:spPr bwMode="auto">
          <a:xfrm>
            <a:off x="5840123" y="3371324"/>
            <a:ext cx="3196373" cy="1939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1506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968773"/>
            <a:ext cx="3182096" cy="1789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649" y="651582"/>
            <a:ext cx="8229600" cy="761194"/>
          </a:xfrm>
        </p:spPr>
        <p:txBody>
          <a:bodyPr/>
          <a:lstStyle/>
          <a:p>
            <a:pPr marL="180000" indent="-5564188" algn="l">
              <a:lnSpc>
                <a:spcPct val="100000"/>
              </a:lnSpc>
            </a:pPr>
            <a:r>
              <a:rPr lang="ru-RU" sz="2800" dirty="0" smtClean="0">
                <a:solidFill>
                  <a:srgbClr val="FF0000"/>
                </a:solidFill>
              </a:rPr>
              <a:t>Студенческий отряд стоматологов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«Лига улыбки»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- с 2013 года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944" y="4970455"/>
            <a:ext cx="2671466" cy="1769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497" y="1700808"/>
            <a:ext cx="5682658" cy="4316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dirty="0">
                <a:solidFill>
                  <a:srgbClr val="002060"/>
                </a:solidFill>
                <a:latin typeface="Franklin Gothic Medium" pitchFamily="34" charset="0"/>
              </a:rPr>
              <a:t>для детей </a:t>
            </a:r>
            <a:r>
              <a:rPr lang="ru-RU" sz="1800" dirty="0" smtClean="0">
                <a:solidFill>
                  <a:srgbClr val="002060"/>
                </a:solidFill>
                <a:latin typeface="Franklin Gothic Medium" pitchFamily="34" charset="0"/>
              </a:rPr>
              <a:t>5 - 10 </a:t>
            </a:r>
            <a:r>
              <a:rPr lang="ru-RU" sz="1800" dirty="0">
                <a:solidFill>
                  <a:srgbClr val="002060"/>
                </a:solidFill>
                <a:latin typeface="Franklin Gothic Medium" pitchFamily="34" charset="0"/>
              </a:rPr>
              <a:t>лет </a:t>
            </a:r>
            <a:r>
              <a:rPr lang="ru-RU" sz="1800" dirty="0" smtClean="0">
                <a:solidFill>
                  <a:srgbClr val="002060"/>
                </a:solidFill>
                <a:latin typeface="Franklin Gothic Medium" pitchFamily="34" charset="0"/>
              </a:rPr>
              <a:t>- </a:t>
            </a:r>
            <a:r>
              <a:rPr lang="ru-RU" sz="1800" dirty="0">
                <a:solidFill>
                  <a:srgbClr val="002060"/>
                </a:solidFill>
                <a:latin typeface="Franklin Gothic Medium" pitchFamily="34" charset="0"/>
              </a:rPr>
              <a:t>уроки стоматологического </a:t>
            </a:r>
            <a:r>
              <a:rPr lang="ru-RU" sz="1800" dirty="0" smtClean="0">
                <a:solidFill>
                  <a:srgbClr val="002060"/>
                </a:solidFill>
                <a:latin typeface="Franklin Gothic Medium" pitchFamily="34" charset="0"/>
              </a:rPr>
              <a:t>здоровья </a:t>
            </a:r>
            <a:r>
              <a:rPr lang="ru-RU" sz="1800" dirty="0">
                <a:solidFill>
                  <a:srgbClr val="002060"/>
                </a:solidFill>
                <a:latin typeface="Franklin Gothic Medium" pitchFamily="34" charset="0"/>
              </a:rPr>
              <a:t>на основе Международной детской образовательной программы «Ослепительная улыбка на </a:t>
            </a:r>
            <a:r>
              <a:rPr lang="ru-RU" sz="1800" dirty="0" smtClean="0">
                <a:solidFill>
                  <a:srgbClr val="002060"/>
                </a:solidFill>
                <a:latin typeface="Franklin Gothic Medium" pitchFamily="34" charset="0"/>
              </a:rPr>
              <a:t>всю </a:t>
            </a:r>
            <a:r>
              <a:rPr lang="ru-RU" sz="1800" dirty="0">
                <a:solidFill>
                  <a:srgbClr val="002060"/>
                </a:solidFill>
                <a:latin typeface="Franklin Gothic Medium" pitchFamily="34" charset="0"/>
              </a:rPr>
              <a:t>жизнь</a:t>
            </a:r>
            <a:r>
              <a:rPr lang="ru-RU" sz="1800" dirty="0" smtClean="0">
                <a:solidFill>
                  <a:srgbClr val="002060"/>
                </a:solidFill>
                <a:latin typeface="Franklin Gothic Medium" pitchFamily="34" charset="0"/>
              </a:rPr>
              <a:t>»;</a:t>
            </a:r>
            <a:endParaRPr lang="ru-RU" sz="1800" dirty="0">
              <a:solidFill>
                <a:srgbClr val="002060"/>
              </a:solidFill>
              <a:latin typeface="Franklin Gothic Medium" pitchFamily="34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  <a:latin typeface="Franklin Gothic Medium" pitchFamily="34" charset="0"/>
              </a:rPr>
              <a:t>для </a:t>
            </a:r>
            <a:r>
              <a:rPr lang="ru-RU" sz="1800" dirty="0">
                <a:solidFill>
                  <a:srgbClr val="002060"/>
                </a:solidFill>
                <a:latin typeface="Franklin Gothic Medium" pitchFamily="34" charset="0"/>
              </a:rPr>
              <a:t>школьников </a:t>
            </a:r>
            <a:r>
              <a:rPr lang="ru-RU" sz="1800" dirty="0" smtClean="0">
                <a:solidFill>
                  <a:srgbClr val="002060"/>
                </a:solidFill>
                <a:latin typeface="Franklin Gothic Medium" pitchFamily="34" charset="0"/>
              </a:rPr>
              <a:t>5 – 8 -х классов - авторская 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2060"/>
                </a:solidFill>
                <a:latin typeface="Franklin Gothic Medium" pitchFamily="34" charset="0"/>
              </a:rPr>
              <a:t>игровая программа «</a:t>
            </a:r>
            <a:r>
              <a:rPr lang="ru-RU" sz="1800" dirty="0">
                <a:solidFill>
                  <a:srgbClr val="002060"/>
                </a:solidFill>
                <a:latin typeface="Franklin Gothic Medium" pitchFamily="34" charset="0"/>
              </a:rPr>
              <a:t>Моя улыбка - моя </a:t>
            </a:r>
            <a:r>
              <a:rPr lang="ru-RU" sz="1800" dirty="0" smtClean="0">
                <a:solidFill>
                  <a:srgbClr val="002060"/>
                </a:solidFill>
                <a:latin typeface="Franklin Gothic Medium" pitchFamily="34" charset="0"/>
              </a:rPr>
              <a:t>визитка»; </a:t>
            </a:r>
            <a:endParaRPr lang="ru-RU" sz="1800" dirty="0">
              <a:solidFill>
                <a:srgbClr val="002060"/>
              </a:solidFill>
              <a:latin typeface="Franklin Gothic Medium" pitchFamily="34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  <a:latin typeface="Franklin Gothic Medium" pitchFamily="34" charset="0"/>
              </a:rPr>
              <a:t>для старшеклассников (9 - 11 -е классы) - урок «</a:t>
            </a:r>
            <a:r>
              <a:rPr lang="ru-RU" sz="1800" dirty="0">
                <a:solidFill>
                  <a:srgbClr val="002060"/>
                </a:solidFill>
                <a:latin typeface="Franklin Gothic Medium" pitchFamily="34" charset="0"/>
              </a:rPr>
              <a:t>Стоматологическое просвещение подростков</a:t>
            </a:r>
            <a:r>
              <a:rPr lang="ru-RU" sz="1800" dirty="0" smtClean="0">
                <a:solidFill>
                  <a:srgbClr val="002060"/>
                </a:solidFill>
                <a:latin typeface="Franklin Gothic Medium" pitchFamily="34" charset="0"/>
              </a:rPr>
              <a:t>» и вопросы ЗОЖ:</a:t>
            </a:r>
            <a:r>
              <a:rPr lang="ru-RU" sz="1800" b="1" dirty="0" smtClean="0">
                <a:solidFill>
                  <a:srgbClr val="002060"/>
                </a:solidFill>
                <a:latin typeface="Franklin Gothic Medium" pitchFamily="34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Franklin Gothic Medium" pitchFamily="34" charset="0"/>
              </a:rPr>
              <a:t>неправильное питание, </a:t>
            </a:r>
            <a:r>
              <a:rPr lang="ru-RU" sz="1800" dirty="0" err="1" smtClean="0">
                <a:solidFill>
                  <a:srgbClr val="002060"/>
                </a:solidFill>
                <a:latin typeface="Franklin Gothic Medium" pitchFamily="34" charset="0"/>
              </a:rPr>
              <a:t>табакокурение</a:t>
            </a:r>
            <a:r>
              <a:rPr lang="ru-RU" sz="1800" dirty="0" smtClean="0">
                <a:solidFill>
                  <a:srgbClr val="002060"/>
                </a:solidFill>
                <a:latin typeface="Franklin Gothic Medium" pitchFamily="34" charset="0"/>
              </a:rPr>
              <a:t> и пирсинг</a:t>
            </a:r>
            <a:endParaRPr lang="ru-RU" sz="1800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944" y="2852936"/>
            <a:ext cx="2795803" cy="20968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" y="4986129"/>
            <a:ext cx="2880320" cy="1920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88" y="1124744"/>
            <a:ext cx="3254919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62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0601"/>
            <a:ext cx="5688632" cy="1152128"/>
          </a:xfrm>
        </p:spPr>
        <p:txBody>
          <a:bodyPr/>
          <a:lstStyle/>
          <a:p>
            <a:pPr marL="3233738" indent="-3233738">
              <a:lnSpc>
                <a:spcPct val="100000"/>
              </a:lnSpc>
            </a:pPr>
            <a:r>
              <a:rPr lang="ru-RU" sz="3200" dirty="0" smtClean="0">
                <a:solidFill>
                  <a:srgbClr val="FF0000"/>
                </a:solidFill>
              </a:rPr>
              <a:t>Проект «День Донора»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- с 2010 года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4258816" cy="44973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организация и проведение Дня донора – 2 раза в год;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создание электронного банка доноров для Тверской областной станции переливания крови;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</a:rPr>
              <a:t>привлечение обучающихся к участию в сдаче 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крови</a:t>
            </a:r>
            <a:endParaRPr lang="ru-RU" sz="2000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  <p:pic>
        <p:nvPicPr>
          <p:cNvPr id="4" name="Picture 2" descr="F:\ДОБРОВОЛЬЧЕСТВО документы\ОТЧЕТ И ПЛАНЫ РАБ ГР\ССУ\Студ объявл\_h1RDe3EVe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55476"/>
            <a:ext cx="1564761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День ДОБРОВ\09.11.17 День донора\Регистрация участник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18" y="4149080"/>
            <a:ext cx="3712153" cy="2475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День ДОБРОВ\09.11.17 День донора\GgTv15MWgY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18" y="1628800"/>
            <a:ext cx="3563700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День ДОБРОВ\09.11.17 День донора\Донор — это почетн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62772"/>
            <a:ext cx="3744416" cy="2496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725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pPr marL="5018088" indent="-5018088">
              <a:lnSpc>
                <a:spcPct val="100000"/>
              </a:lnSpc>
            </a:pPr>
            <a:r>
              <a:rPr lang="ru-RU" sz="3200" dirty="0" smtClean="0">
                <a:solidFill>
                  <a:srgbClr val="FF0000"/>
                </a:solidFill>
              </a:rPr>
              <a:t>Строительный </a:t>
            </a:r>
            <a:r>
              <a:rPr lang="ru-RU" sz="3200" dirty="0">
                <a:solidFill>
                  <a:srgbClr val="FF0000"/>
                </a:solidFill>
              </a:rPr>
              <a:t>и трудовой </a:t>
            </a:r>
            <a:r>
              <a:rPr lang="ru-RU" sz="3200" dirty="0" smtClean="0">
                <a:solidFill>
                  <a:srgbClr val="FF0000"/>
                </a:solidFill>
              </a:rPr>
              <a:t>отряды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– с 1967 года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978896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благоустройство  </a:t>
            </a: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</a:rPr>
              <a:t>территории университета и спортивно-оздоровительного 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лагеря;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экологические субботники;</a:t>
            </a:r>
            <a:endParaRPr lang="ru-RU" sz="2000" dirty="0">
              <a:solidFill>
                <a:srgbClr val="002060"/>
              </a:solidFill>
              <a:latin typeface="Franklin Gothic Medium" pitchFamily="34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</a:rPr>
              <a:t>участие в организации 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и проведении крупных </a:t>
            </a: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</a:rPr>
              <a:t>университетских 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мероприятий; </a:t>
            </a:r>
            <a:endParaRPr lang="ru-RU" sz="2000" dirty="0">
              <a:solidFill>
                <a:srgbClr val="002060"/>
              </a:solidFill>
              <a:latin typeface="Franklin Gothic Medium" pitchFamily="34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</a:rPr>
              <a:t>сбор 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макулатуры</a:t>
            </a:r>
            <a:endParaRPr lang="ru-RU" sz="2000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  <p:pic>
        <p:nvPicPr>
          <p:cNvPr id="3076" name="Picture 4" descr="Сбор макулатур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4293096"/>
            <a:ext cx="3207053" cy="196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артинки по запросу фото лагерь в протасово site:tvergma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56792"/>
            <a:ext cx="3461753" cy="2596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785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556792"/>
            <a:ext cx="648072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Статья 2. Основные понятия, используемые в настоящем Федеральном законе</a:t>
            </a:r>
          </a:p>
          <a:p>
            <a:pPr indent="342900" algn="just"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indent="342900" algn="just"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Для целей настоящего Федерального закона применяются следующие основные понятия:</a:t>
            </a:r>
          </a:p>
          <a:p>
            <a:pPr marL="342900" indent="-342900" algn="just">
              <a:spcAft>
                <a:spcPts val="0"/>
              </a:spcAft>
              <a:buAutoNum type="arabicParenR"/>
            </a:pP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образование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единый целенаправленный процесс воспитания и обучения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, являющийся общественно значимым благом и осуществляемый в интересах человека, семьи, общества и государства, а также совокупность приобретаемых знаний, умений, навыков, ценностных установок, опыта деятельности и компетенции определенных объема и сложности в целях интеллектуального, духовно-нравственного, творческого, физического и (или) профессионального развития человека, удовлетворения его образовательных потребностей и интересов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;</a:t>
            </a:r>
          </a:p>
          <a:p>
            <a:pPr marL="342900" indent="-342900" algn="just">
              <a:spcAft>
                <a:spcPts val="0"/>
              </a:spcAft>
              <a:buAutoNum type="arabicParenR"/>
            </a:pPr>
            <a:r>
              <a:rPr lang="ru-RU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…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820144"/>
              </p:ext>
            </p:extLst>
          </p:nvPr>
        </p:nvGraphicFramePr>
        <p:xfrm>
          <a:off x="467544" y="260648"/>
          <a:ext cx="8229600" cy="10687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0"/>
              </a:tblGrid>
              <a:tr h="1068705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kern="1200" dirty="0">
                          <a:solidFill>
                            <a:srgbClr val="FF0000"/>
                          </a:solidFill>
                          <a:effectLst>
                            <a:outerShdw blurRad="63500" dist="38100" dir="5400000" algn="t" rotWithShape="0">
                              <a:prstClr val="black">
                                <a:alpha val="25000"/>
                              </a:prstClr>
                            </a:outerShdw>
                          </a:effectLst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Федеральный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ru-RU" sz="3200" kern="1200" dirty="0">
                          <a:solidFill>
                            <a:srgbClr val="FF0000"/>
                          </a:solidFill>
                          <a:effectLst>
                            <a:outerShdw blurRad="63500" dist="38100" dir="5400000" algn="t" rotWithShape="0">
                              <a:prstClr val="black">
                                <a:alpha val="25000"/>
                              </a:prstClr>
                            </a:outerShdw>
                          </a:effectLst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закон от 29.12.2012 </a:t>
                      </a:r>
                      <a:r>
                        <a:rPr lang="ru-RU" sz="3200" kern="1200" dirty="0" smtClean="0">
                          <a:solidFill>
                            <a:srgbClr val="FF0000"/>
                          </a:solidFill>
                          <a:effectLst>
                            <a:outerShdw blurRad="63500" dist="38100" dir="5400000" algn="t" rotWithShape="0">
                              <a:prstClr val="black">
                                <a:alpha val="25000"/>
                              </a:prstClr>
                            </a:outerShdw>
                          </a:effectLst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№ 273-ФЗ «Об образовании в Российской Федерации»</a:t>
                      </a:r>
                      <a:endParaRPr lang="ru-RU" sz="3200" kern="1200" dirty="0">
                        <a:solidFill>
                          <a:srgbClr val="FF0000"/>
                        </a:solidFill>
                        <a:effectLst>
                          <a:outerShdw blurRad="63500" dist="38100" dir="5400000" algn="t" rotWithShape="0">
                            <a:prstClr val="black">
                              <a:alpha val="25000"/>
                            </a:prstClr>
                          </a:outerShdw>
                        </a:effectLst>
                        <a:latin typeface="Times New Roman" pitchFamily="18" charset="0"/>
                        <a:ea typeface="+mj-ea"/>
                        <a:cs typeface="Times New Roman" pitchFamily="18" charset="0"/>
                      </a:endParaRPr>
                    </a:p>
                  </a:txBody>
                  <a:tcPr marL="25400" marR="2540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615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23528" y="190500"/>
            <a:ext cx="8686800" cy="8382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marL="571500" indent="-571500" algn="ctr"/>
            <a:r>
              <a:rPr lang="ru-RU" sz="2800" dirty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</a:rPr>
              <a:t>ДОБРОВОЛЬЧЕСТВО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594752" y="1119912"/>
            <a:ext cx="8161659" cy="5360554"/>
            <a:chOff x="985515" y="837620"/>
            <a:chExt cx="7963618" cy="5271736"/>
          </a:xfrm>
        </p:grpSpPr>
        <p:sp>
          <p:nvSpPr>
            <p:cNvPr id="7" name="Полилиния 6"/>
            <p:cNvSpPr/>
            <p:nvPr/>
          </p:nvSpPr>
          <p:spPr>
            <a:xfrm>
              <a:off x="985515" y="2841832"/>
              <a:ext cx="2014760" cy="1309594"/>
            </a:xfrm>
            <a:custGeom>
              <a:avLst/>
              <a:gdLst>
                <a:gd name="connsiteX0" fmla="*/ 0 w 2014760"/>
                <a:gd name="connsiteY0" fmla="*/ 218270 h 1309594"/>
                <a:gd name="connsiteX1" fmla="*/ 218270 w 2014760"/>
                <a:gd name="connsiteY1" fmla="*/ 0 h 1309594"/>
                <a:gd name="connsiteX2" fmla="*/ 1796490 w 2014760"/>
                <a:gd name="connsiteY2" fmla="*/ 0 h 1309594"/>
                <a:gd name="connsiteX3" fmla="*/ 2014760 w 2014760"/>
                <a:gd name="connsiteY3" fmla="*/ 218270 h 1309594"/>
                <a:gd name="connsiteX4" fmla="*/ 2014760 w 2014760"/>
                <a:gd name="connsiteY4" fmla="*/ 1091324 h 1309594"/>
                <a:gd name="connsiteX5" fmla="*/ 1796490 w 2014760"/>
                <a:gd name="connsiteY5" fmla="*/ 1309594 h 1309594"/>
                <a:gd name="connsiteX6" fmla="*/ 218270 w 2014760"/>
                <a:gd name="connsiteY6" fmla="*/ 1309594 h 1309594"/>
                <a:gd name="connsiteX7" fmla="*/ 0 w 2014760"/>
                <a:gd name="connsiteY7" fmla="*/ 1091324 h 1309594"/>
                <a:gd name="connsiteX8" fmla="*/ 0 w 2014760"/>
                <a:gd name="connsiteY8" fmla="*/ 218270 h 130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4760" h="1309594">
                  <a:moveTo>
                    <a:pt x="0" y="218270"/>
                  </a:moveTo>
                  <a:cubicBezTo>
                    <a:pt x="0" y="97723"/>
                    <a:pt x="97723" y="0"/>
                    <a:pt x="218270" y="0"/>
                  </a:cubicBezTo>
                  <a:lnTo>
                    <a:pt x="1796490" y="0"/>
                  </a:lnTo>
                  <a:cubicBezTo>
                    <a:pt x="1917037" y="0"/>
                    <a:pt x="2014760" y="97723"/>
                    <a:pt x="2014760" y="218270"/>
                  </a:cubicBezTo>
                  <a:lnTo>
                    <a:pt x="2014760" y="1091324"/>
                  </a:lnTo>
                  <a:cubicBezTo>
                    <a:pt x="2014760" y="1211871"/>
                    <a:pt x="1917037" y="1309594"/>
                    <a:pt x="1796490" y="1309594"/>
                  </a:cubicBezTo>
                  <a:lnTo>
                    <a:pt x="218270" y="1309594"/>
                  </a:lnTo>
                  <a:cubicBezTo>
                    <a:pt x="97723" y="1309594"/>
                    <a:pt x="0" y="1211871"/>
                    <a:pt x="0" y="1091324"/>
                  </a:cubicBezTo>
                  <a:lnTo>
                    <a:pt x="0" y="21827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55369" tIns="155369" rIns="155369" bIns="155369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kern="1200" dirty="0" smtClean="0"/>
                <a:t>Добрая воля</a:t>
              </a:r>
              <a:endParaRPr lang="ru-RU" sz="3200" kern="1200" dirty="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3557515" y="837620"/>
              <a:ext cx="2601941" cy="1473346"/>
            </a:xfrm>
            <a:custGeom>
              <a:avLst/>
              <a:gdLst>
                <a:gd name="connsiteX0" fmla="*/ 0 w 2014760"/>
                <a:gd name="connsiteY0" fmla="*/ 218270 h 1309594"/>
                <a:gd name="connsiteX1" fmla="*/ 218270 w 2014760"/>
                <a:gd name="connsiteY1" fmla="*/ 0 h 1309594"/>
                <a:gd name="connsiteX2" fmla="*/ 1796490 w 2014760"/>
                <a:gd name="connsiteY2" fmla="*/ 0 h 1309594"/>
                <a:gd name="connsiteX3" fmla="*/ 2014760 w 2014760"/>
                <a:gd name="connsiteY3" fmla="*/ 218270 h 1309594"/>
                <a:gd name="connsiteX4" fmla="*/ 2014760 w 2014760"/>
                <a:gd name="connsiteY4" fmla="*/ 1091324 h 1309594"/>
                <a:gd name="connsiteX5" fmla="*/ 1796490 w 2014760"/>
                <a:gd name="connsiteY5" fmla="*/ 1309594 h 1309594"/>
                <a:gd name="connsiteX6" fmla="*/ 218270 w 2014760"/>
                <a:gd name="connsiteY6" fmla="*/ 1309594 h 1309594"/>
                <a:gd name="connsiteX7" fmla="*/ 0 w 2014760"/>
                <a:gd name="connsiteY7" fmla="*/ 1091324 h 1309594"/>
                <a:gd name="connsiteX8" fmla="*/ 0 w 2014760"/>
                <a:gd name="connsiteY8" fmla="*/ 218270 h 130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4760" h="1309594">
                  <a:moveTo>
                    <a:pt x="0" y="218270"/>
                  </a:moveTo>
                  <a:cubicBezTo>
                    <a:pt x="0" y="97723"/>
                    <a:pt x="97723" y="0"/>
                    <a:pt x="218270" y="0"/>
                  </a:cubicBezTo>
                  <a:lnTo>
                    <a:pt x="1796490" y="0"/>
                  </a:lnTo>
                  <a:cubicBezTo>
                    <a:pt x="1917037" y="0"/>
                    <a:pt x="2014760" y="97723"/>
                    <a:pt x="2014760" y="218270"/>
                  </a:cubicBezTo>
                  <a:lnTo>
                    <a:pt x="2014760" y="1091324"/>
                  </a:lnTo>
                  <a:cubicBezTo>
                    <a:pt x="2014760" y="1211871"/>
                    <a:pt x="1917037" y="1309594"/>
                    <a:pt x="1796490" y="1309594"/>
                  </a:cubicBezTo>
                  <a:lnTo>
                    <a:pt x="218270" y="1309594"/>
                  </a:lnTo>
                  <a:cubicBezTo>
                    <a:pt x="97723" y="1309594"/>
                    <a:pt x="0" y="1211871"/>
                    <a:pt x="0" y="1091324"/>
                  </a:cubicBezTo>
                  <a:lnTo>
                    <a:pt x="0" y="21827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55369" tIns="155369" rIns="155369" bIns="155369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kern="1200" dirty="0" smtClean="0"/>
                <a:t>Действие</a:t>
              </a:r>
              <a:endParaRPr lang="ru-RU" sz="3200" kern="1200" dirty="0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6934373" y="2815931"/>
              <a:ext cx="2014760" cy="1309594"/>
            </a:xfrm>
            <a:custGeom>
              <a:avLst/>
              <a:gdLst>
                <a:gd name="connsiteX0" fmla="*/ 0 w 2014760"/>
                <a:gd name="connsiteY0" fmla="*/ 218270 h 1309594"/>
                <a:gd name="connsiteX1" fmla="*/ 218270 w 2014760"/>
                <a:gd name="connsiteY1" fmla="*/ 0 h 1309594"/>
                <a:gd name="connsiteX2" fmla="*/ 1796490 w 2014760"/>
                <a:gd name="connsiteY2" fmla="*/ 0 h 1309594"/>
                <a:gd name="connsiteX3" fmla="*/ 2014760 w 2014760"/>
                <a:gd name="connsiteY3" fmla="*/ 218270 h 1309594"/>
                <a:gd name="connsiteX4" fmla="*/ 2014760 w 2014760"/>
                <a:gd name="connsiteY4" fmla="*/ 1091324 h 1309594"/>
                <a:gd name="connsiteX5" fmla="*/ 1796490 w 2014760"/>
                <a:gd name="connsiteY5" fmla="*/ 1309594 h 1309594"/>
                <a:gd name="connsiteX6" fmla="*/ 218270 w 2014760"/>
                <a:gd name="connsiteY6" fmla="*/ 1309594 h 1309594"/>
                <a:gd name="connsiteX7" fmla="*/ 0 w 2014760"/>
                <a:gd name="connsiteY7" fmla="*/ 1091324 h 1309594"/>
                <a:gd name="connsiteX8" fmla="*/ 0 w 2014760"/>
                <a:gd name="connsiteY8" fmla="*/ 218270 h 130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4760" h="1309594">
                  <a:moveTo>
                    <a:pt x="0" y="218270"/>
                  </a:moveTo>
                  <a:cubicBezTo>
                    <a:pt x="0" y="97723"/>
                    <a:pt x="97723" y="0"/>
                    <a:pt x="218270" y="0"/>
                  </a:cubicBezTo>
                  <a:lnTo>
                    <a:pt x="1796490" y="0"/>
                  </a:lnTo>
                  <a:cubicBezTo>
                    <a:pt x="1917037" y="0"/>
                    <a:pt x="2014760" y="97723"/>
                    <a:pt x="2014760" y="218270"/>
                  </a:cubicBezTo>
                  <a:lnTo>
                    <a:pt x="2014760" y="1091324"/>
                  </a:lnTo>
                  <a:cubicBezTo>
                    <a:pt x="2014760" y="1211871"/>
                    <a:pt x="1917037" y="1309594"/>
                    <a:pt x="1796490" y="1309594"/>
                  </a:cubicBezTo>
                  <a:lnTo>
                    <a:pt x="218270" y="1309594"/>
                  </a:lnTo>
                  <a:cubicBezTo>
                    <a:pt x="97723" y="1309594"/>
                    <a:pt x="0" y="1211871"/>
                    <a:pt x="0" y="1091324"/>
                  </a:cubicBezTo>
                  <a:lnTo>
                    <a:pt x="0" y="21827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55369" tIns="155369" rIns="155369" bIns="155369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kern="1200" dirty="0" smtClean="0"/>
                <a:t>Память</a:t>
              </a:r>
              <a:endParaRPr lang="ru-RU" sz="3200" kern="1200" dirty="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3399223" y="4539033"/>
              <a:ext cx="3143533" cy="1570323"/>
            </a:xfrm>
            <a:custGeom>
              <a:avLst/>
              <a:gdLst>
                <a:gd name="connsiteX0" fmla="*/ 0 w 3069729"/>
                <a:gd name="connsiteY0" fmla="*/ 443208 h 2659197"/>
                <a:gd name="connsiteX1" fmla="*/ 443208 w 3069729"/>
                <a:gd name="connsiteY1" fmla="*/ 0 h 2659197"/>
                <a:gd name="connsiteX2" fmla="*/ 2626521 w 3069729"/>
                <a:gd name="connsiteY2" fmla="*/ 0 h 2659197"/>
                <a:gd name="connsiteX3" fmla="*/ 3069729 w 3069729"/>
                <a:gd name="connsiteY3" fmla="*/ 443208 h 2659197"/>
                <a:gd name="connsiteX4" fmla="*/ 3069729 w 3069729"/>
                <a:gd name="connsiteY4" fmla="*/ 2215989 h 2659197"/>
                <a:gd name="connsiteX5" fmla="*/ 2626521 w 3069729"/>
                <a:gd name="connsiteY5" fmla="*/ 2659197 h 2659197"/>
                <a:gd name="connsiteX6" fmla="*/ 443208 w 3069729"/>
                <a:gd name="connsiteY6" fmla="*/ 2659197 h 2659197"/>
                <a:gd name="connsiteX7" fmla="*/ 0 w 3069729"/>
                <a:gd name="connsiteY7" fmla="*/ 2215989 h 2659197"/>
                <a:gd name="connsiteX8" fmla="*/ 0 w 3069729"/>
                <a:gd name="connsiteY8" fmla="*/ 443208 h 2659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69729" h="2659197">
                  <a:moveTo>
                    <a:pt x="0" y="443208"/>
                  </a:moveTo>
                  <a:cubicBezTo>
                    <a:pt x="0" y="198431"/>
                    <a:pt x="198431" y="0"/>
                    <a:pt x="443208" y="0"/>
                  </a:cubicBezTo>
                  <a:lnTo>
                    <a:pt x="2626521" y="0"/>
                  </a:lnTo>
                  <a:cubicBezTo>
                    <a:pt x="2871298" y="0"/>
                    <a:pt x="3069729" y="198431"/>
                    <a:pt x="3069729" y="443208"/>
                  </a:cubicBezTo>
                  <a:lnTo>
                    <a:pt x="3069729" y="2215989"/>
                  </a:lnTo>
                  <a:cubicBezTo>
                    <a:pt x="3069729" y="2460766"/>
                    <a:pt x="2871298" y="2659197"/>
                    <a:pt x="2626521" y="2659197"/>
                  </a:cubicBezTo>
                  <a:lnTo>
                    <a:pt x="443208" y="2659197"/>
                  </a:lnTo>
                  <a:cubicBezTo>
                    <a:pt x="198431" y="2659197"/>
                    <a:pt x="0" y="2460766"/>
                    <a:pt x="0" y="2215989"/>
                  </a:cubicBezTo>
                  <a:lnTo>
                    <a:pt x="0" y="443208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206011" tIns="206011" rIns="206011" bIns="206011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kern="1200" dirty="0" smtClean="0"/>
                <a:t>Милосердие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kern="1200" dirty="0" smtClean="0"/>
                <a:t>Духовность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kern="1200" dirty="0" smtClean="0"/>
                <a:t>Гуманность</a:t>
              </a:r>
            </a:p>
          </p:txBody>
        </p:sp>
      </p:grpSp>
      <p:pic>
        <p:nvPicPr>
          <p:cNvPr id="10243" name="Picture 3" descr="G:\Ветераны в Сеченовке\5Z0B81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282" y="2876765"/>
            <a:ext cx="2747291" cy="183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dmin\Desktop\галина ивановна\Протасово 2015. 19.09 Долгасова\Протасово 19.09.2015 Райкова Е.Н. 104гр. стом. ф-т\IMG_79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55" y="1168977"/>
            <a:ext cx="2381046" cy="176801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F:\Волонтёрство в стоматологии\ДЕТСКИЙ САД\SDC119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772282"/>
            <a:ext cx="2381046" cy="182507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tvergma.ru/upload/iblock/054/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9212" r="4094" b="4816"/>
          <a:stretch/>
        </p:blipFill>
        <p:spPr bwMode="auto">
          <a:xfrm>
            <a:off x="6410161" y="1150933"/>
            <a:ext cx="2594530" cy="174955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tvergma.ru/upload/iblock/e49/antitabachnye-aktivist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161" y="4653136"/>
            <a:ext cx="2599778" cy="184761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205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pPr marL="446088" indent="-446088">
              <a:lnSpc>
                <a:spcPct val="100000"/>
              </a:lnSpc>
            </a:pPr>
            <a:r>
              <a:rPr lang="ru-RU" sz="2800" dirty="0" smtClean="0">
                <a:solidFill>
                  <a:srgbClr val="FF0000"/>
                </a:solidFill>
              </a:rPr>
              <a:t>Преподаватели – кураторы волонтерских объединений Тверского ГМУ (1)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8436" y="1412776"/>
            <a:ext cx="7494004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Дмитриев В.А. – начальник управления по воспитательной работе;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Павлова Н.В. – доцент кафедры биологии, ведущий </a:t>
            </a: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</a:rPr>
              <a:t>специалист 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управления </a:t>
            </a: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</a:rPr>
              <a:t>по воспитательной работе;</a:t>
            </a:r>
            <a:endParaRPr lang="ru-RU" sz="2000" dirty="0" smtClean="0">
              <a:solidFill>
                <a:srgbClr val="002060"/>
              </a:solidFill>
              <a:latin typeface="Franklin Gothic Medium" pitchFamily="34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endParaRPr lang="ru-RU" sz="2000" dirty="0" smtClean="0">
              <a:solidFill>
                <a:srgbClr val="002060"/>
              </a:solidFill>
              <a:latin typeface="Franklin Gothic Medium" pitchFamily="34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endParaRPr lang="ru-RU" sz="2000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3232771"/>
            <a:ext cx="1964158" cy="2705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352" y="3233399"/>
            <a:ext cx="1872207" cy="270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40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pPr marL="446088" indent="-446088">
              <a:lnSpc>
                <a:spcPct val="100000"/>
              </a:lnSpc>
            </a:pPr>
            <a:r>
              <a:rPr lang="ru-RU" sz="2800" dirty="0" smtClean="0">
                <a:solidFill>
                  <a:srgbClr val="FF0000"/>
                </a:solidFill>
              </a:rPr>
              <a:t>Преподаватели – кураторы волонтерских объединений Тверского ГМУ (2)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4439" y="1628800"/>
            <a:ext cx="4978896" cy="4525963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 err="1" smtClean="0">
                <a:solidFill>
                  <a:srgbClr val="002060"/>
                </a:solidFill>
                <a:latin typeface="Franklin Gothic Medium" pitchFamily="34" charset="0"/>
              </a:rPr>
              <a:t>Ильницкая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 И.Ю. – доцент кафедры фармакологии и клинической фармакологии (проект «</a:t>
            </a:r>
            <a:r>
              <a:rPr lang="ru-RU" sz="2000" dirty="0" err="1" smtClean="0">
                <a:solidFill>
                  <a:srgbClr val="002060"/>
                </a:solidFill>
                <a:latin typeface="Franklin Gothic Medium" pitchFamily="34" charset="0"/>
              </a:rPr>
              <a:t>Наркобезопасность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»);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Кириленко Н.П. – профессор кафедры поликлинической терапии (проект «Мобильное здравоохранение»);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Королева О.М. – доцент кафедры общественного здоровья и </a:t>
            </a: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</a:rPr>
              <a:t>здравоохранения (проект «Мобильное здравоохранение»);</a:t>
            </a:r>
            <a:endParaRPr lang="ru-RU" sz="2000" dirty="0" smtClean="0">
              <a:solidFill>
                <a:srgbClr val="002060"/>
              </a:solidFill>
              <a:latin typeface="Franklin Gothic Medium" pitchFamily="34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Соколова Л.Н. – зам. декана стоматологического факультета, доцент (студенческий отряд стоматологов «Лига улыбки»);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endParaRPr lang="ru-RU" sz="2000" dirty="0" smtClean="0">
              <a:solidFill>
                <a:srgbClr val="002060"/>
              </a:solidFill>
              <a:latin typeface="Franklin Gothic Medium" pitchFamily="34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endParaRPr lang="ru-RU" sz="2000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8111" t="6471" r="73227" b="64411"/>
          <a:stretch/>
        </p:blipFill>
        <p:spPr>
          <a:xfrm>
            <a:off x="5336139" y="1628800"/>
            <a:ext cx="1180078" cy="1898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48700" t="11193" r="32484" b="56827"/>
          <a:stretch/>
        </p:blipFill>
        <p:spPr>
          <a:xfrm>
            <a:off x="6516217" y="4001357"/>
            <a:ext cx="1374849" cy="17939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7" t="29400" r="55113" b="49601"/>
          <a:stretch/>
        </p:blipFill>
        <p:spPr>
          <a:xfrm>
            <a:off x="6468620" y="2416943"/>
            <a:ext cx="2218180" cy="158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00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pPr marL="446088" indent="-446088">
              <a:lnSpc>
                <a:spcPct val="100000"/>
              </a:lnSpc>
            </a:pPr>
            <a:r>
              <a:rPr lang="ru-RU" sz="2800" dirty="0" smtClean="0">
                <a:solidFill>
                  <a:srgbClr val="FF0000"/>
                </a:solidFill>
              </a:rPr>
              <a:t>Преподаватели – кураторы волонтерских объединений Тверского ГМУ (3)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96657"/>
            <a:ext cx="4042792" cy="48126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Соловьева А.В. – зав. </a:t>
            </a: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</a:rPr>
              <a:t>кафедрой поликлинической терапии (проект 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«Бережливая поликлиника»);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Баженов Н.Д. – доцент кафедры госпитальной терапии, зам. главного врача поликлиники</a:t>
            </a:r>
            <a:r>
              <a:rPr lang="ru-RU" sz="1900" dirty="0">
                <a:solidFill>
                  <a:srgbClr val="002060"/>
                </a:solidFill>
                <a:latin typeface="Franklin Gothic Medium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(проект «Бережливая </a:t>
            </a:r>
            <a:r>
              <a:rPr lang="ru-RU" sz="2000" dirty="0">
                <a:solidFill>
                  <a:srgbClr val="002060"/>
                </a:solidFill>
                <a:latin typeface="Franklin Gothic Medium" pitchFamily="34" charset="0"/>
              </a:rPr>
              <a:t>поликлиника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»);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 err="1" smtClean="0">
                <a:solidFill>
                  <a:srgbClr val="002060"/>
                </a:solidFill>
                <a:latin typeface="Franklin Gothic Medium" pitchFamily="34" charset="0"/>
              </a:rPr>
              <a:t>Кудашов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 А.С. – специалист 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управления по воспитательной работе </a:t>
            </a:r>
            <a:r>
              <a:rPr lang="ru-RU" sz="2000" dirty="0" smtClean="0">
                <a:solidFill>
                  <a:srgbClr val="002060"/>
                </a:solidFill>
                <a:latin typeface="Franklin Gothic Medium" pitchFamily="34" charset="0"/>
              </a:rPr>
              <a:t>(студенческий отряд «Спасатель»)</a:t>
            </a:r>
            <a:endParaRPr lang="ru-RU" sz="2000" dirty="0">
              <a:solidFill>
                <a:srgbClr val="002060"/>
              </a:solidFill>
              <a:latin typeface="Franklin Gothic Medium" pitchFamily="34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endParaRPr lang="ru-RU" sz="2000" dirty="0" smtClean="0">
              <a:solidFill>
                <a:srgbClr val="002060"/>
              </a:solidFill>
              <a:latin typeface="Franklin Gothic Medium" pitchFamily="34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endParaRPr lang="ru-RU" sz="2000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7" y="1628799"/>
            <a:ext cx="1556421" cy="21064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628799"/>
            <a:ext cx="1518158" cy="2091525"/>
          </a:xfrm>
          <a:prstGeom prst="rect">
            <a:avLst/>
          </a:prstGeom>
        </p:spPr>
      </p:pic>
      <p:pic>
        <p:nvPicPr>
          <p:cNvPr id="8" name="Picture 2" descr="F:\ФОТО\Бессмертный полк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1" t="28670" r="44170" b="37865"/>
          <a:stretch/>
        </p:blipFill>
        <p:spPr bwMode="auto">
          <a:xfrm>
            <a:off x="4716016" y="4140930"/>
            <a:ext cx="1008112" cy="208589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886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899592" y="1600200"/>
            <a:ext cx="733000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5400" dirty="0" smtClean="0">
              <a:solidFill>
                <a:srgbClr val="002060"/>
              </a:solidFill>
              <a:latin typeface="+mn-lt"/>
            </a:endParaRPr>
          </a:p>
          <a:p>
            <a:pPr marL="0" indent="0">
              <a:buNone/>
            </a:pPr>
            <a:endParaRPr lang="ru-RU" sz="4800" dirty="0" smtClean="0">
              <a:solidFill>
                <a:srgbClr val="002060"/>
              </a:solidFill>
              <a:latin typeface="+mn-lt"/>
            </a:endParaRPr>
          </a:p>
          <a:p>
            <a:pPr marL="0" indent="0">
              <a:buNone/>
            </a:pPr>
            <a:r>
              <a:rPr lang="ru-RU" sz="4800" dirty="0" smtClean="0">
                <a:solidFill>
                  <a:srgbClr val="002060"/>
                </a:solidFill>
                <a:latin typeface="+mn-lt"/>
              </a:rPr>
              <a:t>Благодарю за внимание! </a:t>
            </a:r>
          </a:p>
          <a:p>
            <a:endParaRPr lang="ru-RU" sz="5400" dirty="0"/>
          </a:p>
        </p:txBody>
      </p:sp>
      <p:pic>
        <p:nvPicPr>
          <p:cNvPr id="4098" name="Picture 2" descr="http://old.gazetaingush.ru/wp-content/uploads/2015/03/136-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4"/>
          <a:stretch/>
        </p:blipFill>
        <p:spPr bwMode="auto">
          <a:xfrm>
            <a:off x="5915054" y="267951"/>
            <a:ext cx="2735504" cy="200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539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910" y="764491"/>
            <a:ext cx="2177865" cy="29168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775" y="793644"/>
            <a:ext cx="2106022" cy="27914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640" y="771901"/>
            <a:ext cx="2126174" cy="26718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036" y="3695472"/>
            <a:ext cx="2184225" cy="3082112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670702"/>
              </p:ext>
            </p:extLst>
          </p:nvPr>
        </p:nvGraphicFramePr>
        <p:xfrm>
          <a:off x="323528" y="80273"/>
          <a:ext cx="8229600" cy="5140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0"/>
              </a:tblGrid>
              <a:tr h="514007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kern="1200" dirty="0" smtClean="0">
                          <a:solidFill>
                            <a:srgbClr val="FF0000"/>
                          </a:solidFill>
                          <a:effectLst>
                            <a:outerShdw blurRad="63500" dist="38100" dir="5400000" algn="t" rotWithShape="0">
                              <a:prstClr val="black">
                                <a:alpha val="25000"/>
                              </a:prstClr>
                            </a:outerShdw>
                          </a:effectLst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ФГОС ВО</a:t>
                      </a:r>
                      <a:endParaRPr lang="ru-RU" sz="3200" kern="1200" dirty="0">
                        <a:solidFill>
                          <a:srgbClr val="FF0000"/>
                        </a:solidFill>
                        <a:effectLst>
                          <a:outerShdw blurRad="63500" dist="38100" dir="5400000" algn="t" rotWithShape="0">
                            <a:prstClr val="black">
                              <a:alpha val="25000"/>
                            </a:prstClr>
                          </a:outerShdw>
                        </a:effectLst>
                        <a:latin typeface="Times New Roman" pitchFamily="18" charset="0"/>
                        <a:ea typeface="+mj-ea"/>
                        <a:cs typeface="Times New Roman" pitchFamily="18" charset="0"/>
                      </a:endParaRPr>
                    </a:p>
                  </a:txBody>
                  <a:tcPr marL="25400" marR="25400" marT="0" marB="0" anchor="ctr"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793" y="3681299"/>
            <a:ext cx="2161407" cy="309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1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8641"/>
            <a:ext cx="8743767" cy="38884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33" y="3933056"/>
            <a:ext cx="8743767" cy="263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19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424936" cy="24451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56992"/>
            <a:ext cx="8424936" cy="246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3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04664"/>
            <a:ext cx="8686800" cy="8382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Добровольческая деятельность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273943"/>
            <a:ext cx="3841166" cy="527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52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04664"/>
            <a:ext cx="8686800" cy="8382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Добровольческая</a:t>
            </a:r>
            <a:r>
              <a:rPr lang="ru-RU" sz="3600" dirty="0" smtClean="0"/>
              <a:t> </a:t>
            </a: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650" y="1323776"/>
            <a:ext cx="7939608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u="sng" dirty="0" smtClean="0">
                <a:solidFill>
                  <a:srgbClr val="002060"/>
                </a:solidFill>
                <a:latin typeface="Franklin Gothic Medium" pitchFamily="34" charset="0"/>
              </a:rPr>
              <a:t>Добровольчество</a:t>
            </a:r>
            <a:r>
              <a:rPr lang="ru-RU" b="1" dirty="0">
                <a:solidFill>
                  <a:srgbClr val="002060"/>
                </a:solidFill>
                <a:latin typeface="Franklin Gothic Medium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Franklin Gothic Medium" pitchFamily="34" charset="0"/>
              </a:rPr>
              <a:t>- </a:t>
            </a:r>
            <a:r>
              <a:rPr lang="ru-RU" dirty="0">
                <a:solidFill>
                  <a:srgbClr val="002060"/>
                </a:solidFill>
                <a:latin typeface="Franklin Gothic Medium" pitchFamily="34" charset="0"/>
              </a:rPr>
              <a:t>это участие людей независимо от возраста, расы, пола и вероисповеданий в мероприятиях, направленных на решение социальных, культурных, экономических, экологических проблем в обществе, не связанных с извлечением прибыли</a:t>
            </a:r>
            <a:endParaRPr lang="ru-RU" u="sng" dirty="0" smtClean="0">
              <a:solidFill>
                <a:srgbClr val="002060"/>
              </a:solidFill>
              <a:latin typeface="Franklin Gothic Medium" pitchFamily="34" charset="0"/>
            </a:endParaRPr>
          </a:p>
          <a:p>
            <a:endParaRPr lang="ru-RU" dirty="0">
              <a:latin typeface="Franklin Gothic Medium" pitchFamily="34" charset="0"/>
            </a:endParaRPr>
          </a:p>
        </p:txBody>
      </p:sp>
      <p:pic>
        <p:nvPicPr>
          <p:cNvPr id="6148" name="Picture 4" descr="http://ds04.infourok.ru/uploads/ex/0919/000204e8-31778350/img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86758"/>
            <a:ext cx="4199991" cy="314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667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404664"/>
            <a:ext cx="8075613" cy="124360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Добровольческое  </a:t>
            </a: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объединение 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Тверского ГМУ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18479" y="1935575"/>
            <a:ext cx="8686800" cy="35871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Franklin Gothic Medium" pitchFamily="34" charset="0"/>
                <a:cs typeface="Times New Roman" pitchFamily="18" charset="0"/>
              </a:rPr>
              <a:t>Несколько </a:t>
            </a:r>
            <a:r>
              <a:rPr lang="ru-RU" dirty="0">
                <a:solidFill>
                  <a:srgbClr val="FF0000"/>
                </a:solidFill>
                <a:latin typeface="Franklin Gothic Medium" pitchFamily="34" charset="0"/>
                <a:cs typeface="Times New Roman" pitchFamily="18" charset="0"/>
              </a:rPr>
              <a:t>добровольческих отрядов </a:t>
            </a:r>
            <a:r>
              <a:rPr lang="ru-RU" dirty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(проектов), работающих в различных </a:t>
            </a:r>
            <a:r>
              <a:rPr lang="ru-RU" dirty="0" smtClean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направлениях;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Franklin Gothic Medium" pitchFamily="34" charset="0"/>
                <a:cs typeface="Times New Roman" pitchFamily="18" charset="0"/>
              </a:rPr>
              <a:t>Акцент</a:t>
            </a:r>
            <a:r>
              <a:rPr lang="ru-RU" dirty="0" smtClean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 на будущую профессию медика; </a:t>
            </a:r>
            <a:endParaRPr lang="ru-RU" dirty="0" smtClean="0">
              <a:latin typeface="Franklin Gothic Medium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Franklin Gothic Medium" pitchFamily="34" charset="0"/>
                <a:cs typeface="Times New Roman" pitchFamily="18" charset="0"/>
              </a:rPr>
              <a:t>Основная цель  </a:t>
            </a:r>
            <a:r>
              <a:rPr lang="ru-RU" dirty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– формирование у обучающихся милосердного отношения к </a:t>
            </a:r>
            <a:r>
              <a:rPr lang="ru-RU" dirty="0" smtClean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пациентам, расширение </a:t>
            </a:r>
            <a:r>
              <a:rPr lang="ru-RU" dirty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информированности населения о научно-обоснованной профилактике заболеваний, обучение </a:t>
            </a:r>
            <a:r>
              <a:rPr lang="ru-RU" dirty="0" smtClean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студентов и населения </a:t>
            </a:r>
            <a:r>
              <a:rPr lang="ru-RU" dirty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формированию здорового образа </a:t>
            </a:r>
            <a:r>
              <a:rPr lang="ru-RU" dirty="0" smtClean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жизни, безвозмездная помощь социально-незащищенным группам населения;</a:t>
            </a:r>
          </a:p>
          <a:p>
            <a:pPr marL="0" indent="0">
              <a:buNone/>
            </a:pPr>
            <a:r>
              <a:rPr lang="ru-RU" u="sng" dirty="0">
                <a:solidFill>
                  <a:srgbClr val="FF0000"/>
                </a:solidFill>
                <a:latin typeface="Franklin Gothic Medium" pitchFamily="34" charset="0"/>
              </a:rPr>
              <a:t>Участники</a:t>
            </a:r>
            <a:r>
              <a:rPr lang="ru-RU" dirty="0">
                <a:solidFill>
                  <a:srgbClr val="002060"/>
                </a:solidFill>
                <a:latin typeface="Franklin Gothic Medium" pitchFamily="34" charset="0"/>
              </a:rPr>
              <a:t>: обучающиеся и сотрудники </a:t>
            </a:r>
            <a:r>
              <a:rPr lang="ru-RU" dirty="0" smtClean="0">
                <a:solidFill>
                  <a:srgbClr val="002060"/>
                </a:solidFill>
                <a:latin typeface="Franklin Gothic Medium" pitchFamily="34" charset="0"/>
              </a:rPr>
              <a:t>Тверского ГМУ</a:t>
            </a:r>
            <a:endParaRPr lang="ru-RU" dirty="0">
              <a:solidFill>
                <a:srgbClr val="002060"/>
              </a:solidFill>
              <a:latin typeface="Franklin Gothic Medium" pitchFamily="34" charset="0"/>
              <a:cs typeface="Times New Roman" pitchFamily="18" charset="0"/>
            </a:endParaRPr>
          </a:p>
        </p:txBody>
      </p:sp>
      <p:pic>
        <p:nvPicPr>
          <p:cNvPr id="4" name="Picture 6" descr="http://central.mchs.ru/upload/site4/document_news/P85ESX4vbb-big-reduce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522758"/>
            <a:ext cx="1633363" cy="130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886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7544" y="3270471"/>
            <a:ext cx="8424936" cy="1315616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Указом </a:t>
            </a:r>
            <a:r>
              <a:rPr lang="ru-RU" sz="2400" dirty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Президента Российской Федерации В.В. Путина от 27.11.2017 № </a:t>
            </a:r>
            <a:r>
              <a:rPr lang="ru-RU" sz="2400" dirty="0" smtClean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572 в </a:t>
            </a:r>
            <a:r>
              <a:rPr lang="ru-RU" sz="2400" dirty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России </a:t>
            </a:r>
            <a:r>
              <a:rPr lang="ru-RU" sz="2400" dirty="0" smtClean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установлен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День добровольца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293096"/>
            <a:ext cx="8917937" cy="2088232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8000" dirty="0" smtClean="0">
                <a:solidFill>
                  <a:srgbClr val="002060"/>
                </a:solidFill>
                <a:latin typeface="Franklin Gothic Medium" pitchFamily="34" charset="0"/>
                <a:cs typeface="Times New Roman" pitchFamily="18" charset="0"/>
              </a:rPr>
              <a:t>Решение  принято на основании резолюции Генеральной Ассамблеи ООН 40/212 от 17 декабря 1985 года об объявлении 5 декабря Международным днем добровольцев во имя экономического и социального развития</a:t>
            </a:r>
            <a:endParaRPr lang="ru-RU" sz="8000" dirty="0">
              <a:solidFill>
                <a:srgbClr val="002060"/>
              </a:solidFill>
              <a:latin typeface="Franklin Gothic Medium" pitchFamily="34" charset="0"/>
              <a:cs typeface="Times New Roman" pitchFamily="18" charset="0"/>
            </a:endParaRPr>
          </a:p>
        </p:txBody>
      </p:sp>
      <p:pic>
        <p:nvPicPr>
          <p:cNvPr id="7172" name="Picture 4" descr="http://zdorovyegoroda.ru/wp-content/uploads/2016/12/5_de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12" y="260648"/>
            <a:ext cx="5400600" cy="300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458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5162</TotalTime>
  <Words>840</Words>
  <Application>Microsoft Office PowerPoint</Application>
  <PresentationFormat>Экран (4:3)</PresentationFormat>
  <Paragraphs>110</Paragraphs>
  <Slides>24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Aharoni</vt:lpstr>
      <vt:lpstr>Arial</vt:lpstr>
      <vt:lpstr>Calibri</vt:lpstr>
      <vt:lpstr>Century Gothic</vt:lpstr>
      <vt:lpstr>Courier New</vt:lpstr>
      <vt:lpstr>Franklin Gothic Medium</vt:lpstr>
      <vt:lpstr>Palatino Linotype</vt:lpstr>
      <vt:lpstr>Times New Roman</vt:lpstr>
      <vt:lpstr>Wingdings</vt:lpstr>
      <vt:lpstr>Исполнительная</vt:lpstr>
      <vt:lpstr>                                                                                  ДОБРОВОЛЬЧЕСКАЯ ДЕЯТЕЛЬНОСТЬ   В  ТВЕРСКОМ ГОСУДАРСТВЕННОМ МЕДИЦИНСКОМ УНИВЕРСИТЕТЕ    Проректор по учебной и воспитательной работе Д.В. Килейников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Добровольческая деятельность</vt:lpstr>
      <vt:lpstr>Добровольческая деятельность</vt:lpstr>
      <vt:lpstr>Добровольческое  объединение  Тверского ГМУ</vt:lpstr>
      <vt:lpstr>    Указом Президента Российской Федерации В.В. Путина от 27.11.2017 № 572 в России установлен День добровольца  </vt:lpstr>
      <vt:lpstr>Отряд «Милосердие» – с 1996 года</vt:lpstr>
      <vt:lpstr>    Проект «Дети города N» - с  2007 года</vt:lpstr>
      <vt:lpstr> «Волонтеры-медики» - с  сентября 2016 года</vt:lpstr>
      <vt:lpstr>Отряд «Спасатель» - с 2001 года</vt:lpstr>
      <vt:lpstr>Проект «Наркобезопасность» - с 2005 года</vt:lpstr>
      <vt:lpstr>Проект «Мобильное здравоохранение» -  с 2014 года</vt:lpstr>
      <vt:lpstr>Проект «Бережливая поликлиника» - с 2017 года</vt:lpstr>
      <vt:lpstr>Студенческий отряд стоматологов «Лига улыбки» - с 2013 года</vt:lpstr>
      <vt:lpstr>Проект «День Донора» - с 2010 года</vt:lpstr>
      <vt:lpstr>Строительный и трудовой отряды – с 1967 года</vt:lpstr>
      <vt:lpstr>Презентация PowerPoint</vt:lpstr>
      <vt:lpstr>Преподаватели – кураторы волонтерских объединений Тверского ГМУ (1)</vt:lpstr>
      <vt:lpstr>Преподаватели – кураторы волонтерских объединений Тверского ГМУ (2) </vt:lpstr>
      <vt:lpstr>Преподаватели – кураторы волонтерских объединений Тверского ГМУ (3)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Денис В. Килейников</cp:lastModifiedBy>
  <cp:revision>680</cp:revision>
  <cp:lastPrinted>2017-12-12T08:01:04Z</cp:lastPrinted>
  <dcterms:created xsi:type="dcterms:W3CDTF">2016-01-03T15:57:38Z</dcterms:created>
  <dcterms:modified xsi:type="dcterms:W3CDTF">2017-12-13T06:56:41Z</dcterms:modified>
</cp:coreProperties>
</file>