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60" r:id="rId4"/>
    <p:sldId id="265" r:id="rId5"/>
    <p:sldId id="361" r:id="rId6"/>
    <p:sldId id="262" r:id="rId7"/>
    <p:sldId id="263" r:id="rId8"/>
    <p:sldId id="269" r:id="rId9"/>
    <p:sldId id="350" r:id="rId10"/>
    <p:sldId id="315" r:id="rId11"/>
    <p:sldId id="351" r:id="rId12"/>
    <p:sldId id="271" r:id="rId13"/>
    <p:sldId id="264" r:id="rId14"/>
    <p:sldId id="317" r:id="rId15"/>
    <p:sldId id="320" r:id="rId16"/>
    <p:sldId id="331" r:id="rId17"/>
    <p:sldId id="353" r:id="rId18"/>
    <p:sldId id="362" r:id="rId19"/>
    <p:sldId id="292" r:id="rId20"/>
    <p:sldId id="332" r:id="rId21"/>
    <p:sldId id="333" r:id="rId22"/>
    <p:sldId id="363" r:id="rId23"/>
    <p:sldId id="364" r:id="rId24"/>
    <p:sldId id="357" r:id="rId25"/>
    <p:sldId id="335" r:id="rId26"/>
    <p:sldId id="337" r:id="rId27"/>
    <p:sldId id="338" r:id="rId28"/>
    <p:sldId id="341" r:id="rId29"/>
    <p:sldId id="344" r:id="rId30"/>
    <p:sldId id="359" r:id="rId31"/>
    <p:sldId id="346" r:id="rId32"/>
    <p:sldId id="365" r:id="rId33"/>
    <p:sldId id="347" r:id="rId34"/>
    <p:sldId id="366" r:id="rId35"/>
    <p:sldId id="367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E51"/>
    <a:srgbClr val="0EAE16"/>
    <a:srgbClr val="259F62"/>
    <a:srgbClr val="22A290"/>
    <a:srgbClr val="2DD3BB"/>
    <a:srgbClr val="28D8C7"/>
    <a:srgbClr val="51D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месяцев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Заключенные контракты электронные по 44-ФЗ</c:v>
                </c:pt>
                <c:pt idx="1">
                  <c:v>Заключенные контракты по 223-ФЗ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C1-4A3D-9954-F0C9104136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месяца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Заключенные контракты электронные по 44-ФЗ</c:v>
                </c:pt>
                <c:pt idx="1">
                  <c:v>Заключенные контракты по 223-ФЗ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78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C1-4A3D-9954-F0C910413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9652368"/>
        <c:axId val="909655280"/>
      </c:barChart>
      <c:catAx>
        <c:axId val="90965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909655280"/>
        <c:crosses val="autoZero"/>
        <c:auto val="1"/>
        <c:lblAlgn val="ctr"/>
        <c:lblOffset val="100"/>
        <c:noMultiLvlLbl val="0"/>
      </c:catAx>
      <c:valAx>
        <c:axId val="90965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965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37688278051492"/>
          <c:y val="0.94735015087659014"/>
          <c:w val="0.3373536388708418"/>
          <c:h val="5.26498491234098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95A2B-266F-4F99-886D-53B787359CB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456662F-B802-4F94-8868-08920921BECF}">
      <dgm:prSet phldrT="[Текст]" custT="1"/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ДОВУЗОВСКАЯ ПОДГОТОВКА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B7211D8-8ECC-42CB-A418-3BDE7382E6B9}" type="parTrans" cxnId="{3DC726B6-C05E-4651-B0FA-CD404E971C64}">
      <dgm:prSet/>
      <dgm:spPr/>
      <dgm:t>
        <a:bodyPr/>
        <a:lstStyle/>
        <a:p>
          <a:endParaRPr lang="ru-RU"/>
        </a:p>
      </dgm:t>
    </dgm:pt>
    <dgm:pt modelId="{974A805A-AE0D-4B0C-96D9-F8683213D3DD}" type="sibTrans" cxnId="{3DC726B6-C05E-4651-B0FA-CD404E971C64}">
      <dgm:prSet/>
      <dgm:spPr/>
      <dgm:t>
        <a:bodyPr/>
        <a:lstStyle/>
        <a:p>
          <a:endParaRPr lang="ru-RU"/>
        </a:p>
      </dgm:t>
    </dgm:pt>
    <dgm:pt modelId="{27D4BE8A-E488-4D0A-A91E-82C7FE726F32}">
      <dgm:prSet phldrT="[Текст]" custT="1"/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СПЕЦИАЛИТЕТ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968FE8-5CA6-4353-9C46-5B1F87554D94}" type="parTrans" cxnId="{7894446C-49A4-4B4C-AA13-0EA70F6562D0}">
      <dgm:prSet/>
      <dgm:spPr/>
      <dgm:t>
        <a:bodyPr/>
        <a:lstStyle/>
        <a:p>
          <a:endParaRPr lang="ru-RU"/>
        </a:p>
      </dgm:t>
    </dgm:pt>
    <dgm:pt modelId="{3A8E4FCB-8FD0-459D-AF1C-D75A59B30C11}" type="sibTrans" cxnId="{7894446C-49A4-4B4C-AA13-0EA70F6562D0}">
      <dgm:prSet/>
      <dgm:spPr/>
      <dgm:t>
        <a:bodyPr/>
        <a:lstStyle/>
        <a:p>
          <a:endParaRPr lang="ru-RU"/>
        </a:p>
      </dgm:t>
    </dgm:pt>
    <dgm:pt modelId="{A33EC548-70FB-4E5C-9781-066DA159EE4B}">
      <dgm:prSet phldrT="[Текст]" custT="1"/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ПОСЛЕДИПЛОМНАЯ ПОДГОТОВКА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16A15C-5462-4A73-8CBE-9019AC7778FD}" type="parTrans" cxnId="{DDB936AD-3ED7-4267-A9A9-A2AA45F0833A}">
      <dgm:prSet/>
      <dgm:spPr/>
      <dgm:t>
        <a:bodyPr/>
        <a:lstStyle/>
        <a:p>
          <a:endParaRPr lang="ru-RU"/>
        </a:p>
      </dgm:t>
    </dgm:pt>
    <dgm:pt modelId="{D1A13F81-951F-4B8B-9FEA-B8C8E6E2B853}" type="sibTrans" cxnId="{DDB936AD-3ED7-4267-A9A9-A2AA45F0833A}">
      <dgm:prSet/>
      <dgm:spPr/>
      <dgm:t>
        <a:bodyPr/>
        <a:lstStyle/>
        <a:p>
          <a:endParaRPr lang="ru-RU"/>
        </a:p>
      </dgm:t>
    </dgm:pt>
    <dgm:pt modelId="{D24AD6F4-1253-49E8-85BF-B1AEDF659711}" type="pres">
      <dgm:prSet presAssocID="{4A595A2B-266F-4F99-886D-53B787359CBC}" presName="arrowDiagram" presStyleCnt="0">
        <dgm:presLayoutVars>
          <dgm:chMax val="5"/>
          <dgm:dir/>
          <dgm:resizeHandles val="exact"/>
        </dgm:presLayoutVars>
      </dgm:prSet>
      <dgm:spPr/>
    </dgm:pt>
    <dgm:pt modelId="{68D9F5D4-F7F8-4FB8-AAE1-D9499A15B24A}" type="pres">
      <dgm:prSet presAssocID="{4A595A2B-266F-4F99-886D-53B787359CBC}" presName="arrow" presStyleLbl="bgShp" presStyleIdx="0" presStyleCnt="1" custScaleY="106667" custLinFactNeighborY="3833"/>
      <dgm:spPr>
        <a:solidFill>
          <a:schemeClr val="accent1">
            <a:lumMod val="75000"/>
          </a:schemeClr>
        </a:solidFill>
      </dgm:spPr>
    </dgm:pt>
    <dgm:pt modelId="{A52B5FE9-4B5E-4814-9B6E-ED862A1267A9}" type="pres">
      <dgm:prSet presAssocID="{4A595A2B-266F-4F99-886D-53B787359CBC}" presName="arrowDiagram3" presStyleCnt="0"/>
      <dgm:spPr/>
    </dgm:pt>
    <dgm:pt modelId="{219492EF-7EFD-48E5-8CC1-88D4B7107BD3}" type="pres">
      <dgm:prSet presAssocID="{0456662F-B802-4F94-8868-08920921BECF}" presName="bullet3a" presStyleLbl="node1" presStyleIdx="0" presStyleCnt="3"/>
      <dgm:spPr>
        <a:solidFill>
          <a:srgbClr val="C00000"/>
        </a:solidFill>
      </dgm:spPr>
    </dgm:pt>
    <dgm:pt modelId="{06A479B4-068B-4DAD-815F-32DD9864AFCF}" type="pres">
      <dgm:prSet presAssocID="{0456662F-B802-4F94-8868-08920921BECF}" presName="textBox3a" presStyleLbl="revTx" presStyleIdx="0" presStyleCnt="3" custScaleX="139271" custScaleY="44638" custLinFactNeighborX="14753" custLinFactNeighborY="-6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0CACA-B61B-4D0F-88F1-65E1D8D27841}" type="pres">
      <dgm:prSet presAssocID="{27D4BE8A-E488-4D0A-A91E-82C7FE726F32}" presName="bullet3b" presStyleLbl="node1" presStyleIdx="1" presStyleCnt="3" custLinFactX="-32979" custLinFactNeighborX="-100000" custLinFactNeighborY="79787"/>
      <dgm:spPr>
        <a:solidFill>
          <a:srgbClr val="C00000"/>
        </a:solidFill>
      </dgm:spPr>
    </dgm:pt>
    <dgm:pt modelId="{B225E9DD-BFFD-479F-8D6B-BB86032BE03E}" type="pres">
      <dgm:prSet presAssocID="{27D4BE8A-E488-4D0A-A91E-82C7FE726F32}" presName="textBox3b" presStyleLbl="revTx" presStyleIdx="1" presStyleCnt="3" custScaleX="135417" custScaleY="17278" custLinFactNeighborX="-11068" custLinFactNeighborY="-14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47B4C-3BD5-49A9-9961-118684C0C98C}" type="pres">
      <dgm:prSet presAssocID="{A33EC548-70FB-4E5C-9781-066DA159EE4B}" presName="bullet3c" presStyleLbl="node1" presStyleIdx="2" presStyleCnt="3"/>
      <dgm:spPr>
        <a:solidFill>
          <a:srgbClr val="C00000"/>
        </a:solidFill>
      </dgm:spPr>
    </dgm:pt>
    <dgm:pt modelId="{5FD48961-134F-4858-A6E9-74D03FD09F4F}" type="pres">
      <dgm:prSet presAssocID="{A33EC548-70FB-4E5C-9781-066DA159EE4B}" presName="textBox3c" presStyleLbl="revTx" presStyleIdx="2" presStyleCnt="3" custScaleX="159636" custScaleY="18705" custLinFactNeighborX="4557" custLinFactNeighborY="-15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C726B6-C05E-4651-B0FA-CD404E971C64}" srcId="{4A595A2B-266F-4F99-886D-53B787359CBC}" destId="{0456662F-B802-4F94-8868-08920921BECF}" srcOrd="0" destOrd="0" parTransId="{EB7211D8-8ECC-42CB-A418-3BDE7382E6B9}" sibTransId="{974A805A-AE0D-4B0C-96D9-F8683213D3DD}"/>
    <dgm:cxn modelId="{7894446C-49A4-4B4C-AA13-0EA70F6562D0}" srcId="{4A595A2B-266F-4F99-886D-53B787359CBC}" destId="{27D4BE8A-E488-4D0A-A91E-82C7FE726F32}" srcOrd="1" destOrd="0" parTransId="{F3968FE8-5CA6-4353-9C46-5B1F87554D94}" sibTransId="{3A8E4FCB-8FD0-459D-AF1C-D75A59B30C11}"/>
    <dgm:cxn modelId="{9E329C08-D1D1-467B-ABE2-493579C4652D}" type="presOf" srcId="{0456662F-B802-4F94-8868-08920921BECF}" destId="{06A479B4-068B-4DAD-815F-32DD9864AFCF}" srcOrd="0" destOrd="0" presId="urn:microsoft.com/office/officeart/2005/8/layout/arrow2"/>
    <dgm:cxn modelId="{DDB936AD-3ED7-4267-A9A9-A2AA45F0833A}" srcId="{4A595A2B-266F-4F99-886D-53B787359CBC}" destId="{A33EC548-70FB-4E5C-9781-066DA159EE4B}" srcOrd="2" destOrd="0" parTransId="{5416A15C-5462-4A73-8CBE-9019AC7778FD}" sibTransId="{D1A13F81-951F-4B8B-9FEA-B8C8E6E2B853}"/>
    <dgm:cxn modelId="{EC58A62F-D72E-497A-AF7E-48CC4CC718A9}" type="presOf" srcId="{A33EC548-70FB-4E5C-9781-066DA159EE4B}" destId="{5FD48961-134F-4858-A6E9-74D03FD09F4F}" srcOrd="0" destOrd="0" presId="urn:microsoft.com/office/officeart/2005/8/layout/arrow2"/>
    <dgm:cxn modelId="{208042FA-FD45-40C7-A00B-D804122114E8}" type="presOf" srcId="{4A595A2B-266F-4F99-886D-53B787359CBC}" destId="{D24AD6F4-1253-49E8-85BF-B1AEDF659711}" srcOrd="0" destOrd="0" presId="urn:microsoft.com/office/officeart/2005/8/layout/arrow2"/>
    <dgm:cxn modelId="{7F7A6C31-3F22-401C-902E-E81D1D491215}" type="presOf" srcId="{27D4BE8A-E488-4D0A-A91E-82C7FE726F32}" destId="{B225E9DD-BFFD-479F-8D6B-BB86032BE03E}" srcOrd="0" destOrd="0" presId="urn:microsoft.com/office/officeart/2005/8/layout/arrow2"/>
    <dgm:cxn modelId="{405D1F14-8C74-48AA-9587-F9D070C34E45}" type="presParOf" srcId="{D24AD6F4-1253-49E8-85BF-B1AEDF659711}" destId="{68D9F5D4-F7F8-4FB8-AAE1-D9499A15B24A}" srcOrd="0" destOrd="0" presId="urn:microsoft.com/office/officeart/2005/8/layout/arrow2"/>
    <dgm:cxn modelId="{E596DF23-E0A0-474F-9CB7-508EE25B56CF}" type="presParOf" srcId="{D24AD6F4-1253-49E8-85BF-B1AEDF659711}" destId="{A52B5FE9-4B5E-4814-9B6E-ED862A1267A9}" srcOrd="1" destOrd="0" presId="urn:microsoft.com/office/officeart/2005/8/layout/arrow2"/>
    <dgm:cxn modelId="{D1C4F0E8-3028-4A9D-9894-0C6EAEB8E629}" type="presParOf" srcId="{A52B5FE9-4B5E-4814-9B6E-ED862A1267A9}" destId="{219492EF-7EFD-48E5-8CC1-88D4B7107BD3}" srcOrd="0" destOrd="0" presId="urn:microsoft.com/office/officeart/2005/8/layout/arrow2"/>
    <dgm:cxn modelId="{E175D465-B85E-425C-8043-4053281806B0}" type="presParOf" srcId="{A52B5FE9-4B5E-4814-9B6E-ED862A1267A9}" destId="{06A479B4-068B-4DAD-815F-32DD9864AFCF}" srcOrd="1" destOrd="0" presId="urn:microsoft.com/office/officeart/2005/8/layout/arrow2"/>
    <dgm:cxn modelId="{3212BAF2-0294-438B-B4F2-FE523A3F34BA}" type="presParOf" srcId="{A52B5FE9-4B5E-4814-9B6E-ED862A1267A9}" destId="{63F0CACA-B61B-4D0F-88F1-65E1D8D27841}" srcOrd="2" destOrd="0" presId="urn:microsoft.com/office/officeart/2005/8/layout/arrow2"/>
    <dgm:cxn modelId="{86086B09-EC39-45D6-9319-215A5FE42CA4}" type="presParOf" srcId="{A52B5FE9-4B5E-4814-9B6E-ED862A1267A9}" destId="{B225E9DD-BFFD-479F-8D6B-BB86032BE03E}" srcOrd="3" destOrd="0" presId="urn:microsoft.com/office/officeart/2005/8/layout/arrow2"/>
    <dgm:cxn modelId="{6CB09D6E-57BD-43B5-A0A4-C6FC9D2823A1}" type="presParOf" srcId="{A52B5FE9-4B5E-4814-9B6E-ED862A1267A9}" destId="{4CB47B4C-3BD5-49A9-9961-118684C0C98C}" srcOrd="4" destOrd="0" presId="urn:microsoft.com/office/officeart/2005/8/layout/arrow2"/>
    <dgm:cxn modelId="{A0A50387-2358-468F-9555-8E9EEC48D7B7}" type="presParOf" srcId="{A52B5FE9-4B5E-4814-9B6E-ED862A1267A9}" destId="{5FD48961-134F-4858-A6E9-74D03FD09F4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DE9FD-A709-4A07-AA7E-28EAEC80279E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F0959D-65CD-4E49-AF85-9C056FDE0BF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Единый Государственный Экзамен</a:t>
          </a:r>
          <a:endParaRPr lang="ru-RU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0C8E3A-1546-47D3-BCAF-8EE902B5B562}" type="parTrans" cxnId="{68C5E531-0B37-4B02-B8D1-AB8C13DD9ED2}">
      <dgm:prSet/>
      <dgm:spPr/>
      <dgm:t>
        <a:bodyPr/>
        <a:lstStyle/>
        <a:p>
          <a:endParaRPr lang="ru-RU"/>
        </a:p>
      </dgm:t>
    </dgm:pt>
    <dgm:pt modelId="{B3A0F79E-9E19-4305-B6A9-26FE6D4585A2}" type="sibTrans" cxnId="{68C5E531-0B37-4B02-B8D1-AB8C13DD9ED2}">
      <dgm:prSet/>
      <dgm:spPr/>
      <dgm:t>
        <a:bodyPr/>
        <a:lstStyle/>
        <a:p>
          <a:endParaRPr lang="ru-RU"/>
        </a:p>
      </dgm:t>
    </dgm:pt>
    <dgm:pt modelId="{4FF4AB74-306C-4EAD-8FAA-CA70F93041D7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очные курсы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6C96AF-EAF5-451C-A9D0-DFF6F037B072}" type="parTrans" cxnId="{D9233359-F1C8-45F5-B7A9-EB3797DBCFFA}">
      <dgm:prSet/>
      <dgm:spPr/>
      <dgm:t>
        <a:bodyPr/>
        <a:lstStyle/>
        <a:p>
          <a:endParaRPr lang="ru-RU"/>
        </a:p>
      </dgm:t>
    </dgm:pt>
    <dgm:pt modelId="{4967B6F1-F450-4449-82F0-1979FBF6DED0}" type="sibTrans" cxnId="{D9233359-F1C8-45F5-B7A9-EB3797DBCFFA}">
      <dgm:prSet/>
      <dgm:spPr/>
      <dgm:t>
        <a:bodyPr/>
        <a:lstStyle/>
        <a:p>
          <a:endParaRPr lang="ru-RU"/>
        </a:p>
      </dgm:t>
    </dgm:pt>
    <dgm:pt modelId="{315DEE03-B52A-4B30-88B1-0CCDBB8FEEE9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дистанционные курсы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10A0BF8-D4E6-4D2F-B729-523853220B97}" type="parTrans" cxnId="{62BE5CE2-184B-4528-8473-CBD60546CF41}">
      <dgm:prSet/>
      <dgm:spPr/>
      <dgm:t>
        <a:bodyPr/>
        <a:lstStyle/>
        <a:p>
          <a:endParaRPr lang="ru-RU"/>
        </a:p>
      </dgm:t>
    </dgm:pt>
    <dgm:pt modelId="{0000EB7A-808C-4183-A0F4-68936091C23D}" type="sibTrans" cxnId="{62BE5CE2-184B-4528-8473-CBD60546CF41}">
      <dgm:prSet/>
      <dgm:spPr/>
      <dgm:t>
        <a:bodyPr/>
        <a:lstStyle/>
        <a:p>
          <a:endParaRPr lang="ru-RU"/>
        </a:p>
      </dgm:t>
    </dgm:pt>
    <dgm:pt modelId="{1CD8848B-5C1E-4B22-AA44-DD769D98C50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Профориентация</a:t>
          </a:r>
          <a:r>
            <a:rPr lang="ru-RU" dirty="0" smtClean="0"/>
            <a:t> </a:t>
          </a:r>
          <a:endParaRPr lang="ru-RU" dirty="0"/>
        </a:p>
      </dgm:t>
    </dgm:pt>
    <dgm:pt modelId="{A4100E59-1A89-4C8F-A252-7AA3850CAC92}" type="parTrans" cxnId="{6473B6DD-9B8B-4BC9-A5A6-AD2739C29710}">
      <dgm:prSet/>
      <dgm:spPr/>
      <dgm:t>
        <a:bodyPr/>
        <a:lstStyle/>
        <a:p>
          <a:endParaRPr lang="ru-RU"/>
        </a:p>
      </dgm:t>
    </dgm:pt>
    <dgm:pt modelId="{7E3D97FF-9CF8-438A-9876-47A8654A96A8}" type="sibTrans" cxnId="{6473B6DD-9B8B-4BC9-A5A6-AD2739C29710}">
      <dgm:prSet/>
      <dgm:spPr/>
      <dgm:t>
        <a:bodyPr/>
        <a:lstStyle/>
        <a:p>
          <a:endParaRPr lang="ru-RU"/>
        </a:p>
      </dgm:t>
    </dgm:pt>
    <dgm:pt modelId="{7196C580-F293-407A-85D3-5271B3980F47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«Юный медик»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E5583C-3C10-4E36-9180-84B164EA35DB}" type="parTrans" cxnId="{C1C7BC9D-E272-495A-8CE5-251A3782DD55}">
      <dgm:prSet/>
      <dgm:spPr/>
      <dgm:t>
        <a:bodyPr/>
        <a:lstStyle/>
        <a:p>
          <a:endParaRPr lang="ru-RU"/>
        </a:p>
      </dgm:t>
    </dgm:pt>
    <dgm:pt modelId="{171C9BEB-BB9A-4152-8252-CCD4D7EE11AD}" type="sibTrans" cxnId="{C1C7BC9D-E272-495A-8CE5-251A3782DD55}">
      <dgm:prSet/>
      <dgm:spPr/>
      <dgm:t>
        <a:bodyPr/>
        <a:lstStyle/>
        <a:p>
          <a:endParaRPr lang="ru-RU"/>
        </a:p>
      </dgm:t>
    </dgm:pt>
    <dgm:pt modelId="{C1C50B78-083A-485D-B092-8F3F495C335E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Предуниверсарий, Профессиональная проба и др.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78DB17D-EAE0-4935-90EA-B80CEC8C53F4}" type="parTrans" cxnId="{BFFCB408-CB62-4C68-B2EA-70F464045215}">
      <dgm:prSet/>
      <dgm:spPr/>
      <dgm:t>
        <a:bodyPr/>
        <a:lstStyle/>
        <a:p>
          <a:endParaRPr lang="ru-RU"/>
        </a:p>
      </dgm:t>
    </dgm:pt>
    <dgm:pt modelId="{B73738C9-2E69-4436-8973-BEAC70BF19F4}" type="sibTrans" cxnId="{BFFCB408-CB62-4C68-B2EA-70F464045215}">
      <dgm:prSet/>
      <dgm:spPr/>
      <dgm:t>
        <a:bodyPr/>
        <a:lstStyle/>
        <a:p>
          <a:endParaRPr lang="ru-RU"/>
        </a:p>
      </dgm:t>
    </dgm:pt>
    <dgm:pt modelId="{EB30D75D-5DF9-48E4-A98F-B89D679F667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Иностранные абитуриенты</a:t>
          </a:r>
          <a:endParaRPr lang="ru-RU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B53CF9-2D4F-442D-AF9D-3A56A7787C88}" type="parTrans" cxnId="{0C124B6E-66D0-440D-B778-17FB77B45F20}">
      <dgm:prSet/>
      <dgm:spPr/>
      <dgm:t>
        <a:bodyPr/>
        <a:lstStyle/>
        <a:p>
          <a:endParaRPr lang="ru-RU"/>
        </a:p>
      </dgm:t>
    </dgm:pt>
    <dgm:pt modelId="{6799BFE4-1ED7-44FA-9988-7C9C706FF34D}" type="sibTrans" cxnId="{0C124B6E-66D0-440D-B778-17FB77B45F20}">
      <dgm:prSet/>
      <dgm:spPr/>
      <dgm:t>
        <a:bodyPr/>
        <a:lstStyle/>
        <a:p>
          <a:endParaRPr lang="ru-RU"/>
        </a:p>
      </dgm:t>
    </dgm:pt>
    <dgm:pt modelId="{BE778076-CB33-44D9-BCEA-90A03EBDE509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онлайн-курсы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CB78713-1478-4647-8AA1-767766C503AA}" type="parTrans" cxnId="{51150774-F5DE-479B-8265-B1BE122139AD}">
      <dgm:prSet/>
      <dgm:spPr/>
      <dgm:t>
        <a:bodyPr/>
        <a:lstStyle/>
        <a:p>
          <a:endParaRPr lang="ru-RU"/>
        </a:p>
      </dgm:t>
    </dgm:pt>
    <dgm:pt modelId="{41075AC5-6D4B-472D-A98D-B680E08FFE0D}" type="sibTrans" cxnId="{51150774-F5DE-479B-8265-B1BE122139AD}">
      <dgm:prSet/>
      <dgm:spPr/>
      <dgm:t>
        <a:bodyPr/>
        <a:lstStyle/>
        <a:p>
          <a:endParaRPr lang="ru-RU"/>
        </a:p>
      </dgm:t>
    </dgm:pt>
    <dgm:pt modelId="{2F74CBCB-9D4A-479A-8ED3-5C1C6EC6D677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подготовительное отделение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188A09-DD11-49B2-AE43-2EC742444824}" type="parTrans" cxnId="{1968CA79-65A0-4A55-9B51-690A01B53390}">
      <dgm:prSet/>
      <dgm:spPr/>
      <dgm:t>
        <a:bodyPr/>
        <a:lstStyle/>
        <a:p>
          <a:endParaRPr lang="ru-RU"/>
        </a:p>
      </dgm:t>
    </dgm:pt>
    <dgm:pt modelId="{1B9EF27B-D8A4-4650-B487-666DBB2341CB}" type="sibTrans" cxnId="{1968CA79-65A0-4A55-9B51-690A01B53390}">
      <dgm:prSet/>
      <dgm:spPr/>
      <dgm:t>
        <a:bodyPr/>
        <a:lstStyle/>
        <a:p>
          <a:endParaRPr lang="ru-RU"/>
        </a:p>
      </dgm:t>
    </dgm:pt>
    <dgm:pt modelId="{76F5AEA2-6C14-4A79-B245-5941D76D6BB9}" type="pres">
      <dgm:prSet presAssocID="{2E1DE9FD-A709-4A07-AA7E-28EAEC8027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064B84-A87D-40D0-9CC7-72E9433548BB}" type="pres">
      <dgm:prSet presAssocID="{59F0959D-65CD-4E49-AF85-9C056FDE0BF0}" presName="linNode" presStyleCnt="0"/>
      <dgm:spPr/>
      <dgm:t>
        <a:bodyPr/>
        <a:lstStyle/>
        <a:p>
          <a:endParaRPr lang="ru-RU"/>
        </a:p>
      </dgm:t>
    </dgm:pt>
    <dgm:pt modelId="{9DDE98DA-4674-4E94-864C-777D91B40D60}" type="pres">
      <dgm:prSet presAssocID="{59F0959D-65CD-4E49-AF85-9C056FDE0BF0}" presName="parentText" presStyleLbl="node1" presStyleIdx="0" presStyleCnt="3" custScaleX="103176" custScaleY="825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35D9E-E742-4AE5-8462-756A63D623A7}" type="pres">
      <dgm:prSet presAssocID="{59F0959D-65CD-4E49-AF85-9C056FDE0BF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095B8-36EA-4D5C-894D-BF072E8FCCFA}" type="pres">
      <dgm:prSet presAssocID="{B3A0F79E-9E19-4305-B6A9-26FE6D4585A2}" presName="sp" presStyleCnt="0"/>
      <dgm:spPr/>
      <dgm:t>
        <a:bodyPr/>
        <a:lstStyle/>
        <a:p>
          <a:endParaRPr lang="ru-RU"/>
        </a:p>
      </dgm:t>
    </dgm:pt>
    <dgm:pt modelId="{90F5FAE2-8A58-4F23-B114-81332D1A0215}" type="pres">
      <dgm:prSet presAssocID="{1CD8848B-5C1E-4B22-AA44-DD769D98C502}" presName="linNode" presStyleCnt="0"/>
      <dgm:spPr/>
      <dgm:t>
        <a:bodyPr/>
        <a:lstStyle/>
        <a:p>
          <a:endParaRPr lang="ru-RU"/>
        </a:p>
      </dgm:t>
    </dgm:pt>
    <dgm:pt modelId="{922469CB-879C-458B-A320-CF48E3611400}" type="pres">
      <dgm:prSet presAssocID="{1CD8848B-5C1E-4B22-AA44-DD769D98C502}" presName="parentText" presStyleLbl="node1" presStyleIdx="1" presStyleCnt="3" custScaleX="102147" custScaleY="805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3201F-8B47-44F1-A0F6-90A9709047B2}" type="pres">
      <dgm:prSet presAssocID="{1CD8848B-5C1E-4B22-AA44-DD769D98C50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35305-3687-4B68-B14E-5AE29E568BAC}" type="pres">
      <dgm:prSet presAssocID="{7E3D97FF-9CF8-438A-9876-47A8654A96A8}" presName="sp" presStyleCnt="0"/>
      <dgm:spPr/>
      <dgm:t>
        <a:bodyPr/>
        <a:lstStyle/>
        <a:p>
          <a:endParaRPr lang="ru-RU"/>
        </a:p>
      </dgm:t>
    </dgm:pt>
    <dgm:pt modelId="{94583F1C-8DAE-4F02-B2D2-D12CF5E77130}" type="pres">
      <dgm:prSet presAssocID="{EB30D75D-5DF9-48E4-A98F-B89D679F6679}" presName="linNode" presStyleCnt="0"/>
      <dgm:spPr/>
      <dgm:t>
        <a:bodyPr/>
        <a:lstStyle/>
        <a:p>
          <a:endParaRPr lang="ru-RU"/>
        </a:p>
      </dgm:t>
    </dgm:pt>
    <dgm:pt modelId="{6FDCBABB-D9C3-45AE-9424-74DFBF7F0353}" type="pres">
      <dgm:prSet presAssocID="{EB30D75D-5DF9-48E4-A98F-B89D679F6679}" presName="parentText" presStyleLbl="node1" presStyleIdx="2" presStyleCnt="3" custScaleX="100785" custScaleY="785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44876-C4A0-436D-9900-7D7BA1C10EA2}" type="pres">
      <dgm:prSet presAssocID="{EB30D75D-5DF9-48E4-A98F-B89D679F6679}" presName="descendantText" presStyleLbl="alignAccFollowNode1" presStyleIdx="2" presStyleCnt="3" custLinFactNeighborX="-70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50489-A604-4439-90BA-342AA1415C27}" type="presOf" srcId="{EB30D75D-5DF9-48E4-A98F-B89D679F6679}" destId="{6FDCBABB-D9C3-45AE-9424-74DFBF7F0353}" srcOrd="0" destOrd="0" presId="urn:microsoft.com/office/officeart/2005/8/layout/vList5"/>
    <dgm:cxn modelId="{31625D13-4F1D-4F45-92DA-EBEB38F65848}" type="presOf" srcId="{2E1DE9FD-A709-4A07-AA7E-28EAEC80279E}" destId="{76F5AEA2-6C14-4A79-B245-5941D76D6BB9}" srcOrd="0" destOrd="0" presId="urn:microsoft.com/office/officeart/2005/8/layout/vList5"/>
    <dgm:cxn modelId="{6BFDBFE9-23DE-4422-9DC4-9B6E85091477}" type="presOf" srcId="{1CD8848B-5C1E-4B22-AA44-DD769D98C502}" destId="{922469CB-879C-458B-A320-CF48E3611400}" srcOrd="0" destOrd="0" presId="urn:microsoft.com/office/officeart/2005/8/layout/vList5"/>
    <dgm:cxn modelId="{51150774-F5DE-479B-8265-B1BE122139AD}" srcId="{EB30D75D-5DF9-48E4-A98F-B89D679F6679}" destId="{BE778076-CB33-44D9-BCEA-90A03EBDE509}" srcOrd="0" destOrd="0" parTransId="{3CB78713-1478-4647-8AA1-767766C503AA}" sibTransId="{41075AC5-6D4B-472D-A98D-B680E08FFE0D}"/>
    <dgm:cxn modelId="{2E9E5F19-A1D3-4494-A345-00EADD50750B}" type="presOf" srcId="{C1C50B78-083A-485D-B092-8F3F495C335E}" destId="{A963201F-8B47-44F1-A0F6-90A9709047B2}" srcOrd="0" destOrd="1" presId="urn:microsoft.com/office/officeart/2005/8/layout/vList5"/>
    <dgm:cxn modelId="{62BE5CE2-184B-4528-8473-CBD60546CF41}" srcId="{59F0959D-65CD-4E49-AF85-9C056FDE0BF0}" destId="{315DEE03-B52A-4B30-88B1-0CCDBB8FEEE9}" srcOrd="1" destOrd="0" parTransId="{810A0BF8-D4E6-4D2F-B729-523853220B97}" sibTransId="{0000EB7A-808C-4183-A0F4-68936091C23D}"/>
    <dgm:cxn modelId="{1968CA79-65A0-4A55-9B51-690A01B53390}" srcId="{EB30D75D-5DF9-48E4-A98F-B89D679F6679}" destId="{2F74CBCB-9D4A-479A-8ED3-5C1C6EC6D677}" srcOrd="1" destOrd="0" parTransId="{FA188A09-DD11-49B2-AE43-2EC742444824}" sibTransId="{1B9EF27B-D8A4-4650-B487-666DBB2341CB}"/>
    <dgm:cxn modelId="{68C5E531-0B37-4B02-B8D1-AB8C13DD9ED2}" srcId="{2E1DE9FD-A709-4A07-AA7E-28EAEC80279E}" destId="{59F0959D-65CD-4E49-AF85-9C056FDE0BF0}" srcOrd="0" destOrd="0" parTransId="{FB0C8E3A-1546-47D3-BCAF-8EE902B5B562}" sibTransId="{B3A0F79E-9E19-4305-B6A9-26FE6D4585A2}"/>
    <dgm:cxn modelId="{C1C7BC9D-E272-495A-8CE5-251A3782DD55}" srcId="{1CD8848B-5C1E-4B22-AA44-DD769D98C502}" destId="{7196C580-F293-407A-85D3-5271B3980F47}" srcOrd="0" destOrd="0" parTransId="{FBE5583C-3C10-4E36-9180-84B164EA35DB}" sibTransId="{171C9BEB-BB9A-4152-8252-CCD4D7EE11AD}"/>
    <dgm:cxn modelId="{0C124B6E-66D0-440D-B778-17FB77B45F20}" srcId="{2E1DE9FD-A709-4A07-AA7E-28EAEC80279E}" destId="{EB30D75D-5DF9-48E4-A98F-B89D679F6679}" srcOrd="2" destOrd="0" parTransId="{4CB53CF9-2D4F-442D-AF9D-3A56A7787C88}" sibTransId="{6799BFE4-1ED7-44FA-9988-7C9C706FF34D}"/>
    <dgm:cxn modelId="{186B781C-B0C0-4B8D-8C8A-E12462C76EAA}" type="presOf" srcId="{2F74CBCB-9D4A-479A-8ED3-5C1C6EC6D677}" destId="{4A244876-C4A0-436D-9900-7D7BA1C10EA2}" srcOrd="0" destOrd="1" presId="urn:microsoft.com/office/officeart/2005/8/layout/vList5"/>
    <dgm:cxn modelId="{D9233359-F1C8-45F5-B7A9-EB3797DBCFFA}" srcId="{59F0959D-65CD-4E49-AF85-9C056FDE0BF0}" destId="{4FF4AB74-306C-4EAD-8FAA-CA70F93041D7}" srcOrd="0" destOrd="0" parTransId="{376C96AF-EAF5-451C-A9D0-DFF6F037B072}" sibTransId="{4967B6F1-F450-4449-82F0-1979FBF6DED0}"/>
    <dgm:cxn modelId="{9DF4667A-336C-40BD-834C-CE97C457D1AF}" type="presOf" srcId="{59F0959D-65CD-4E49-AF85-9C056FDE0BF0}" destId="{9DDE98DA-4674-4E94-864C-777D91B40D60}" srcOrd="0" destOrd="0" presId="urn:microsoft.com/office/officeart/2005/8/layout/vList5"/>
    <dgm:cxn modelId="{BFFCB408-CB62-4C68-B2EA-70F464045215}" srcId="{1CD8848B-5C1E-4B22-AA44-DD769D98C502}" destId="{C1C50B78-083A-485D-B092-8F3F495C335E}" srcOrd="1" destOrd="0" parTransId="{778DB17D-EAE0-4935-90EA-B80CEC8C53F4}" sibTransId="{B73738C9-2E69-4436-8973-BEAC70BF19F4}"/>
    <dgm:cxn modelId="{4332FEE7-4DD7-4B19-8D0D-88930A201F5B}" type="presOf" srcId="{4FF4AB74-306C-4EAD-8FAA-CA70F93041D7}" destId="{91335D9E-E742-4AE5-8462-756A63D623A7}" srcOrd="0" destOrd="0" presId="urn:microsoft.com/office/officeart/2005/8/layout/vList5"/>
    <dgm:cxn modelId="{6473B6DD-9B8B-4BC9-A5A6-AD2739C29710}" srcId="{2E1DE9FD-A709-4A07-AA7E-28EAEC80279E}" destId="{1CD8848B-5C1E-4B22-AA44-DD769D98C502}" srcOrd="1" destOrd="0" parTransId="{A4100E59-1A89-4C8F-A252-7AA3850CAC92}" sibTransId="{7E3D97FF-9CF8-438A-9876-47A8654A96A8}"/>
    <dgm:cxn modelId="{0225E7C0-63DA-4B0B-B14B-092432E2FDCF}" type="presOf" srcId="{315DEE03-B52A-4B30-88B1-0CCDBB8FEEE9}" destId="{91335D9E-E742-4AE5-8462-756A63D623A7}" srcOrd="0" destOrd="1" presId="urn:microsoft.com/office/officeart/2005/8/layout/vList5"/>
    <dgm:cxn modelId="{4EC22D67-9BF6-42B0-9BCC-B2107B70998E}" type="presOf" srcId="{7196C580-F293-407A-85D3-5271B3980F47}" destId="{A963201F-8B47-44F1-A0F6-90A9709047B2}" srcOrd="0" destOrd="0" presId="urn:microsoft.com/office/officeart/2005/8/layout/vList5"/>
    <dgm:cxn modelId="{D4ED0396-5AB1-4D3A-AE5F-B1E97AC7DBAA}" type="presOf" srcId="{BE778076-CB33-44D9-BCEA-90A03EBDE509}" destId="{4A244876-C4A0-436D-9900-7D7BA1C10EA2}" srcOrd="0" destOrd="0" presId="urn:microsoft.com/office/officeart/2005/8/layout/vList5"/>
    <dgm:cxn modelId="{88268668-254D-47CA-8F80-A0FFE81C0832}" type="presParOf" srcId="{76F5AEA2-6C14-4A79-B245-5941D76D6BB9}" destId="{51064B84-A87D-40D0-9CC7-72E9433548BB}" srcOrd="0" destOrd="0" presId="urn:microsoft.com/office/officeart/2005/8/layout/vList5"/>
    <dgm:cxn modelId="{DB1E8596-534E-415E-8641-F4F7EE398D9C}" type="presParOf" srcId="{51064B84-A87D-40D0-9CC7-72E9433548BB}" destId="{9DDE98DA-4674-4E94-864C-777D91B40D60}" srcOrd="0" destOrd="0" presId="urn:microsoft.com/office/officeart/2005/8/layout/vList5"/>
    <dgm:cxn modelId="{DED15144-65F0-4622-B15B-BF1715BDC59C}" type="presParOf" srcId="{51064B84-A87D-40D0-9CC7-72E9433548BB}" destId="{91335D9E-E742-4AE5-8462-756A63D623A7}" srcOrd="1" destOrd="0" presId="urn:microsoft.com/office/officeart/2005/8/layout/vList5"/>
    <dgm:cxn modelId="{46A885C6-9B73-4AC0-834F-AEB8842560AD}" type="presParOf" srcId="{76F5AEA2-6C14-4A79-B245-5941D76D6BB9}" destId="{033095B8-36EA-4D5C-894D-BF072E8FCCFA}" srcOrd="1" destOrd="0" presId="urn:microsoft.com/office/officeart/2005/8/layout/vList5"/>
    <dgm:cxn modelId="{360DA521-8356-4E5A-A117-53CA1AB26247}" type="presParOf" srcId="{76F5AEA2-6C14-4A79-B245-5941D76D6BB9}" destId="{90F5FAE2-8A58-4F23-B114-81332D1A0215}" srcOrd="2" destOrd="0" presId="urn:microsoft.com/office/officeart/2005/8/layout/vList5"/>
    <dgm:cxn modelId="{EF7CC320-2880-407E-9A6F-BE74F3386C5B}" type="presParOf" srcId="{90F5FAE2-8A58-4F23-B114-81332D1A0215}" destId="{922469CB-879C-458B-A320-CF48E3611400}" srcOrd="0" destOrd="0" presId="urn:microsoft.com/office/officeart/2005/8/layout/vList5"/>
    <dgm:cxn modelId="{2446B4E1-12B1-4A68-94FE-9B45058852F1}" type="presParOf" srcId="{90F5FAE2-8A58-4F23-B114-81332D1A0215}" destId="{A963201F-8B47-44F1-A0F6-90A9709047B2}" srcOrd="1" destOrd="0" presId="urn:microsoft.com/office/officeart/2005/8/layout/vList5"/>
    <dgm:cxn modelId="{0A04FA99-53C0-4341-8A9B-704EB3BFB2A2}" type="presParOf" srcId="{76F5AEA2-6C14-4A79-B245-5941D76D6BB9}" destId="{B3135305-3687-4B68-B14E-5AE29E568BAC}" srcOrd="3" destOrd="0" presId="urn:microsoft.com/office/officeart/2005/8/layout/vList5"/>
    <dgm:cxn modelId="{D6FDFBE3-8DF7-4C1B-8C49-0B18E4932C47}" type="presParOf" srcId="{76F5AEA2-6C14-4A79-B245-5941D76D6BB9}" destId="{94583F1C-8DAE-4F02-B2D2-D12CF5E77130}" srcOrd="4" destOrd="0" presId="urn:microsoft.com/office/officeart/2005/8/layout/vList5"/>
    <dgm:cxn modelId="{161E9FD0-22C1-4CEA-B135-D024166317FB}" type="presParOf" srcId="{94583F1C-8DAE-4F02-B2D2-D12CF5E77130}" destId="{6FDCBABB-D9C3-45AE-9424-74DFBF7F0353}" srcOrd="0" destOrd="0" presId="urn:microsoft.com/office/officeart/2005/8/layout/vList5"/>
    <dgm:cxn modelId="{36963E19-BB72-465D-9F13-59D1A0C0FFDC}" type="presParOf" srcId="{94583F1C-8DAE-4F02-B2D2-D12CF5E77130}" destId="{4A244876-C4A0-436D-9900-7D7BA1C10E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9F5D4-F7F8-4FB8-AAE1-D9499A15B24A}">
      <dsp:nvSpPr>
        <dsp:cNvPr id="0" name=""/>
        <dsp:cNvSpPr/>
      </dsp:nvSpPr>
      <dsp:spPr>
        <a:xfrm>
          <a:off x="0" y="-8"/>
          <a:ext cx="8128000" cy="541868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492EF-7EFD-48E5-8CC1-88D4B7107BD3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479B4-068B-4DAD-815F-32DD9864AFCF}">
      <dsp:nvSpPr>
        <dsp:cNvPr id="0" name=""/>
        <dsp:cNvSpPr/>
      </dsp:nvSpPr>
      <dsp:spPr>
        <a:xfrm>
          <a:off x="1045454" y="4098694"/>
          <a:ext cx="2637547" cy="655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ДОВУЗОВСКАЯ ПОДГОТОВКА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45454" y="4098694"/>
        <a:ext cx="2637547" cy="655339"/>
      </dsp:txXfrm>
    </dsp:sp>
    <dsp:sp modelId="{63F0CACA-B61B-4D0F-88F1-65E1D8D27841}">
      <dsp:nvSpPr>
        <dsp:cNvPr id="0" name=""/>
        <dsp:cNvSpPr/>
      </dsp:nvSpPr>
      <dsp:spPr>
        <a:xfrm>
          <a:off x="2389630" y="2599604"/>
          <a:ext cx="382016" cy="38201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5E9DD-BFFD-479F-8D6B-BB86032BE03E}">
      <dsp:nvSpPr>
        <dsp:cNvPr id="0" name=""/>
        <dsp:cNvSpPr/>
      </dsp:nvSpPr>
      <dsp:spPr>
        <a:xfrm>
          <a:off x="2527291" y="3222457"/>
          <a:ext cx="2641606" cy="477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СПЕЦИАЛИТЕТ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27291" y="3222457"/>
        <a:ext cx="2641606" cy="477480"/>
      </dsp:txXfrm>
    </dsp:sp>
    <dsp:sp modelId="{4CB47B4C-3BD5-49A9-9961-118684C0C98C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48961-134F-4858-A6E9-74D03FD09F4F}">
      <dsp:nvSpPr>
        <dsp:cNvPr id="0" name=""/>
        <dsp:cNvSpPr/>
      </dsp:nvSpPr>
      <dsp:spPr>
        <a:xfrm>
          <a:off x="4912348" y="2607720"/>
          <a:ext cx="3114051" cy="66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ПОСЛЕДИПЛОМНАЯ ПОДГОТОВКА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12348" y="2607720"/>
        <a:ext cx="3114051" cy="660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35D9E-E742-4AE5-8462-756A63D623A7}">
      <dsp:nvSpPr>
        <dsp:cNvPr id="0" name=""/>
        <dsp:cNvSpPr/>
      </dsp:nvSpPr>
      <dsp:spPr>
        <a:xfrm rot="5400000">
          <a:off x="5747414" y="-2181222"/>
          <a:ext cx="1679446" cy="609664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очные курсы</a:t>
          </a:r>
          <a:endParaRPr lang="ru-RU" sz="3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дистанционные курсы</a:t>
          </a:r>
          <a:endParaRPr lang="ru-RU" sz="3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538817" y="109359"/>
        <a:ext cx="6014657" cy="1515478"/>
      </dsp:txXfrm>
    </dsp:sp>
    <dsp:sp modelId="{9DDE98DA-4674-4E94-864C-777D91B40D60}">
      <dsp:nvSpPr>
        <dsp:cNvPr id="0" name=""/>
        <dsp:cNvSpPr/>
      </dsp:nvSpPr>
      <dsp:spPr>
        <a:xfrm>
          <a:off x="539" y="115"/>
          <a:ext cx="3538277" cy="17339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Единый Государственный Экзамен</a:t>
          </a:r>
          <a:endParaRPr lang="ru-RU" sz="25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5184" y="84760"/>
        <a:ext cx="3368987" cy="1564675"/>
      </dsp:txXfrm>
    </dsp:sp>
    <dsp:sp modelId="{A963201F-8B47-44F1-A0F6-90A9709047B2}">
      <dsp:nvSpPr>
        <dsp:cNvPr id="0" name=""/>
        <dsp:cNvSpPr/>
      </dsp:nvSpPr>
      <dsp:spPr>
        <a:xfrm rot="5400000">
          <a:off x="5738021" y="-375889"/>
          <a:ext cx="1679446" cy="6120738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«Юный медик»</a:t>
          </a:r>
          <a:endParaRPr lang="ru-RU" sz="3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Предуниверсарий, Профессиональная проба и др.</a:t>
          </a:r>
          <a:endParaRPr lang="ru-RU" sz="3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517375" y="1926741"/>
        <a:ext cx="6038754" cy="1515478"/>
      </dsp:txXfrm>
    </dsp:sp>
    <dsp:sp modelId="{922469CB-879C-458B-A320-CF48E3611400}">
      <dsp:nvSpPr>
        <dsp:cNvPr id="0" name=""/>
        <dsp:cNvSpPr/>
      </dsp:nvSpPr>
      <dsp:spPr>
        <a:xfrm>
          <a:off x="539" y="1839046"/>
          <a:ext cx="3516835" cy="1690866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Профориентация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83080" y="1921587"/>
        <a:ext cx="3351753" cy="1525784"/>
      </dsp:txXfrm>
    </dsp:sp>
    <dsp:sp modelId="{4A244876-C4A0-436D-9900-7D7BA1C10EA2}">
      <dsp:nvSpPr>
        <dsp:cNvPr id="0" name=""/>
        <dsp:cNvSpPr/>
      </dsp:nvSpPr>
      <dsp:spPr>
        <a:xfrm rot="5400000">
          <a:off x="5698770" y="1399170"/>
          <a:ext cx="1679446" cy="6150860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онлайн-курсы</a:t>
          </a:r>
          <a:endParaRPr lang="ru-RU" sz="3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подготовительное отделение</a:t>
          </a:r>
          <a:endParaRPr lang="ru-RU" sz="3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463063" y="3716861"/>
        <a:ext cx="6068876" cy="1515478"/>
      </dsp:txXfrm>
    </dsp:sp>
    <dsp:sp modelId="{6FDCBABB-D9C3-45AE-9424-74DFBF7F0353}">
      <dsp:nvSpPr>
        <dsp:cNvPr id="0" name=""/>
        <dsp:cNvSpPr/>
      </dsp:nvSpPr>
      <dsp:spPr>
        <a:xfrm>
          <a:off x="539" y="3649688"/>
          <a:ext cx="3487019" cy="1649824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Иностранные абитуриенты</a:t>
          </a:r>
          <a:endParaRPr lang="ru-RU" sz="25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1077" y="3730226"/>
        <a:ext cx="3325943" cy="1488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63CF-5AA8-4B4C-84F1-69A56835AFAF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BF50-C7B3-4B38-BEF1-43D67D04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2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63CF-5AA8-4B4C-84F1-69A56835AFAF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BF50-C7B3-4B38-BEF1-43D67D04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9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63CF-5AA8-4B4C-84F1-69A56835AFAF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BF50-C7B3-4B38-BEF1-43D67D04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0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63CF-5AA8-4B4C-84F1-69A56835AFAF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BF50-C7B3-4B38-BEF1-43D67D04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7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63CF-5AA8-4B4C-84F1-69A56835AFAF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BF50-C7B3-4B38-BEF1-43D67D04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2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63CF-5AA8-4B4C-84F1-69A56835AFAF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BF50-C7B3-4B38-BEF1-43D67D04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0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63CF-5AA8-4B4C-84F1-69A56835AFAF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BF50-C7B3-4B38-BEF1-43D67D04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3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63CF-5AA8-4B4C-84F1-69A56835AFAF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BF50-C7B3-4B38-BEF1-43D67D04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3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63CF-5AA8-4B4C-84F1-69A56835AFAF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BF50-C7B3-4B38-BEF1-43D67D04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63CF-5AA8-4B4C-84F1-69A56835AFAF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BF50-C7B3-4B38-BEF1-43D67D04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6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63CF-5AA8-4B4C-84F1-69A56835AFAF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BF50-C7B3-4B38-BEF1-43D67D04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2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63CF-5AA8-4B4C-84F1-69A56835AFAF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BF50-C7B3-4B38-BEF1-43D67D04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1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8" y="1900382"/>
            <a:ext cx="4135581" cy="41355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20963"/>
            <a:ext cx="11841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ФГБОУ ВО Тверской Государственный Медицинский Университет Минздрава РФ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8111" y="5936672"/>
            <a:ext cx="2968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Профессор, д.м.н., ректор</a:t>
            </a:r>
          </a:p>
          <a:p>
            <a:pPr algn="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Л.В. Чичановская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0509" y="2805547"/>
            <a:ext cx="5137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Перспективы развития</a:t>
            </a:r>
          </a:p>
          <a:p>
            <a:pPr algn="ctr"/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25" y="3224446"/>
            <a:ext cx="2588557" cy="2592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29" y="1717319"/>
            <a:ext cx="2862118" cy="28621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911557"/>
            <a:ext cx="1874981" cy="1874981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 rot="10800000" flipV="1">
            <a:off x="0" y="164246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ВУЗОВСКОЕ ОБРАЗОВАНИЕ: ТРЕНДЫ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854036" y="1016355"/>
            <a:ext cx="9272510" cy="1665387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межличностных коммуникативных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навыков обучающихся, преподавание конфликтологии, обучение методикам профилактики синдрома эмоционального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выгорания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1653" y="2947556"/>
            <a:ext cx="6798674" cy="149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Поощрение студенческих инициатив, включая участие в конкурсах, олимпиадах, грантах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26181" y="3978099"/>
            <a:ext cx="706581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активной и творческой жизненной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позиции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развитие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волонтерства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1653" y="5474716"/>
            <a:ext cx="9033120" cy="124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Межвузовская и международная образовательная и научная кооперация: участие в МООК, мастер-классах, академические обмены и пр.</a:t>
            </a:r>
          </a:p>
          <a:p>
            <a:pPr marL="0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10800000" flipV="1">
            <a:off x="0" y="164246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ВУЗОВСКОЕ ОБРАЗОВАНИЕ: НОВЫЕ НАПРАВЛЕНИЯ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85616" y="1973740"/>
            <a:ext cx="5403983" cy="321709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Создание:</a:t>
            </a:r>
          </a:p>
          <a:p>
            <a:pPr algn="ctr">
              <a:spcAft>
                <a:spcPts val="1200"/>
              </a:spcAf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Факультет клинической психологии</a:t>
            </a:r>
          </a:p>
          <a:p>
            <a:pPr algn="ctr">
              <a:spcAft>
                <a:spcPts val="1200"/>
              </a:spcAf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Медико-профилактический факультет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5616" y="1690255"/>
            <a:ext cx="5625657" cy="3232727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58525" y="1690254"/>
            <a:ext cx="5625657" cy="3232727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23353" y="2008826"/>
            <a:ext cx="6096000" cy="25955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Развитие: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общественного здравоохранения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персонализированной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онкологии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7749" y="5771110"/>
            <a:ext cx="5804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Института Стоматологии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-1" y="5241553"/>
            <a:ext cx="10788073" cy="1593273"/>
          </a:xfrm>
          <a:prstGeom prst="rightArrow">
            <a:avLst>
              <a:gd name="adj1" fmla="val 60435"/>
              <a:gd name="adj2" fmla="val 5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1441940"/>
            <a:ext cx="11227777" cy="4932485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Переформатирование стоматологического факультета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поликлиники как единого организма на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основе решения одной задачи – подготовки высококвалифицированных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врачей-стоматологов</a:t>
            </a:r>
          </a:p>
          <a:p>
            <a:pPr marL="0" indent="0" algn="just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рентабельности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стоматологических услуг,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конкурентоспособного лечебно-консультационного и образовательного учреждения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Тверской области и РФ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базы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поддержания бренда стоматологии Тверского ГМУ 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«стоматологического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кластера», как крупного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научного и образовательного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4000"/>
              </a:lnSpc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ятиугольник 4"/>
          <p:cNvSpPr/>
          <p:nvPr/>
        </p:nvSpPr>
        <p:spPr>
          <a:xfrm rot="10800000" flipV="1">
            <a:off x="0" y="164246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СТОМАТОЛОГИЧЕСКИЙ ИНСТИТУТ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3205018"/>
            <a:ext cx="12192000" cy="18474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839855"/>
            <a:ext cx="12192000" cy="46181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4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169" y="1262009"/>
            <a:ext cx="7826131" cy="2560691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29000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географии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29000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Преподавание 6 (5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лет на английском языке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29000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стоимости образовательной услуги 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29000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международной аккредитации</a:t>
            </a:r>
          </a:p>
        </p:txBody>
      </p:sp>
      <p:sp>
        <p:nvSpPr>
          <p:cNvPr id="4" name="Пятиугольник 3"/>
          <p:cNvSpPr/>
          <p:nvPr/>
        </p:nvSpPr>
        <p:spPr>
          <a:xfrm rot="10800000" flipV="1">
            <a:off x="0" y="200268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ЭКСПОРТА ОБРАЗОВАТЕЛЬНЫХ УСЛУГ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46400" y="3992509"/>
            <a:ext cx="9245600" cy="2560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29000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Пациент-замещающие англоязычные образовательные технологии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29000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Непрерывность образования (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довузовская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вузовская – послевузовская подготовка)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29000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Профессиональная адаптация к национальным экзаменам</a:t>
            </a: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94" y="1002909"/>
            <a:ext cx="2499258" cy="260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948254"/>
            <a:ext cx="2649200" cy="26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70300" y="1205072"/>
            <a:ext cx="8204200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Усиление дистанционных технологий и разработка междисциплинарных образовательных программ с конкурентными ценами</a:t>
            </a:r>
          </a:p>
        </p:txBody>
      </p:sp>
      <p:sp>
        <p:nvSpPr>
          <p:cNvPr id="4" name="Пятиугольник 3"/>
          <p:cNvSpPr/>
          <p:nvPr/>
        </p:nvSpPr>
        <p:spPr>
          <a:xfrm rot="10800000" flipV="1">
            <a:off x="0" y="190500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ПОСТДИПЛОМНОЕ ОБРАЗОВАНИЕ: ТРЕНДЫ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0300" y="2637599"/>
            <a:ext cx="8204200" cy="1200329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Активное участие в конкурентной борьбе с применением сетевых и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ребрендинговых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технологий (зарубежные и российские ВУЗы)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200" y="4978401"/>
            <a:ext cx="8255000" cy="461665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Современная реклама образовательного продукта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3200" y="4085747"/>
            <a:ext cx="8255000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уникальных программ в система НМО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5859269"/>
            <a:ext cx="8255000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Стажировка ( эксклюзивные программы для руководящих кадров)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66645"/>
            <a:ext cx="2163534" cy="2211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0" y="4346578"/>
            <a:ext cx="2753731" cy="21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1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10800000" flipV="1">
            <a:off x="0" y="190500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НАПРАВЛЕНИЯ ПОСТДИПЛОМНОГО ОБРАЗОВАНИЯ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87450" y="1629186"/>
            <a:ext cx="10604500" cy="2730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Ординатура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Clr>
                <a:srgbClr val="FF0000"/>
              </a:buClr>
              <a:buSzPct val="140000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экономика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фармации (руководители)</a:t>
            </a:r>
          </a:p>
          <a:p>
            <a:pPr>
              <a:buClr>
                <a:srgbClr val="FF0000"/>
              </a:buClr>
              <a:buSzPct val="140000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Фармацевтическая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химия 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фармакогнозия (провизоры-аналитики)</a:t>
            </a:r>
          </a:p>
          <a:p>
            <a:pPr>
              <a:buClr>
                <a:srgbClr val="FF0000"/>
              </a:buClr>
              <a:buSzPct val="140000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реабилитационная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</a:t>
            </a: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с двумя усеченными противолежащими углами 1"/>
          <p:cNvSpPr/>
          <p:nvPr/>
        </p:nvSpPr>
        <p:spPr>
          <a:xfrm flipH="1">
            <a:off x="990600" y="1498600"/>
            <a:ext cx="10210800" cy="2908300"/>
          </a:xfrm>
          <a:prstGeom prst="snip2DiagRect">
            <a:avLst>
              <a:gd name="adj1" fmla="val 0"/>
              <a:gd name="adj2" fmla="val 29331"/>
            </a:avLst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73275" y="5156563"/>
            <a:ext cx="804545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800" indent="0" algn="ctr">
              <a:lnSpc>
                <a:spcPct val="20000"/>
              </a:lnSpc>
              <a:buNone/>
            </a:pPr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Магистратура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Общественное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здравоохранение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990600" y="4800600"/>
            <a:ext cx="10210800" cy="1739900"/>
          </a:xfrm>
          <a:prstGeom prst="snip2DiagRect">
            <a:avLst>
              <a:gd name="adj1" fmla="val 0"/>
              <a:gd name="adj2" fmla="val 49514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6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" y="1108364"/>
            <a:ext cx="11988800" cy="580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научно-образовательных кластеров </a:t>
            </a:r>
          </a:p>
          <a:p>
            <a:pPr marL="0" indent="0" algn="just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 rot="10800000" flipV="1">
            <a:off x="9236" y="174163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НАУЧНАЯ и ИННОВАЦИОННАЯ ДЕЯТЕЛЬНОСТЬ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10836" y="976804"/>
            <a:ext cx="5870864" cy="574149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116454" y="1883854"/>
            <a:ext cx="4575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Онкология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(пилотный проект)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87828" y="2646230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здоровье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2675" y="3385886"/>
            <a:ext cx="5125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Сердечно-сосудистые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заболевания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49959" y="4066602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Стоматология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70740" y="4706212"/>
            <a:ext cx="2228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Фармакология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39828" y="5315062"/>
            <a:ext cx="10659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Судебно-медицинская экспертиза (Остеологическая лаборатория и правовое обеспечение врачей)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4040" y="6173723"/>
            <a:ext cx="185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Неврология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4819310" y="1882520"/>
            <a:ext cx="240145" cy="246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76811" y="2590825"/>
            <a:ext cx="240145" cy="246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84987" y="3357322"/>
            <a:ext cx="240145" cy="246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79461" y="4050559"/>
            <a:ext cx="240145" cy="246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930595" y="4690169"/>
            <a:ext cx="240145" cy="246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99683" y="5388398"/>
            <a:ext cx="240145" cy="246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3895" y="6173723"/>
            <a:ext cx="240145" cy="246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36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071" y="1723728"/>
            <a:ext cx="10954328" cy="141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Совместный </a:t>
            </a:r>
            <a:r>
              <a:rPr lang="ru-RU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Тверского государственного медицинского университета и НМИЦ </a:t>
            </a:r>
            <a:r>
              <a:rPr lang="ru-RU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радиологии Минздрава России</a:t>
            </a:r>
          </a:p>
        </p:txBody>
      </p:sp>
      <p:sp>
        <p:nvSpPr>
          <p:cNvPr id="5" name="Пятиугольник 4"/>
          <p:cNvSpPr/>
          <p:nvPr/>
        </p:nvSpPr>
        <p:spPr>
          <a:xfrm rot="10800000" flipV="1">
            <a:off x="9236" y="174163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НАУЧНАЯ и ИННОВАЦИОННАЯ ДЕЯТЕЛЬНОСТЬ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0580" y="4373816"/>
            <a:ext cx="102893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персонализированной онкологии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(кафедра онкологии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клинический центр онкологии на базе УК; лаборатория клеточных технологий): фундаментальная наука, клиника, подготовка кадров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26472" y="1365128"/>
            <a:ext cx="11157527" cy="2133600"/>
          </a:xfrm>
          <a:prstGeom prst="round2DiagRect">
            <a:avLst>
              <a:gd name="adj1" fmla="val 28355"/>
              <a:gd name="adj2" fmla="val 0"/>
            </a:avLst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26472" y="4214957"/>
            <a:ext cx="11157527" cy="2133600"/>
          </a:xfrm>
          <a:prstGeom prst="round2DiagRect">
            <a:avLst>
              <a:gd name="adj1" fmla="val 27490"/>
              <a:gd name="adj2" fmla="val 0"/>
            </a:avLst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4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" y="1653308"/>
            <a:ext cx="11988800" cy="49414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Персонализированная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 (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дендритно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-клеточные вакцины): иммунотерапия пациентов с онкологическими заболеваниями, вирусными (герпетическая инфекция) 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аутоиммунными</a:t>
            </a:r>
          </a:p>
          <a:p>
            <a:pPr marL="0" indent="0" algn="just"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 протокол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rological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habilitation after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id-19 (NeuReCov-2021)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применение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аутологичных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СД34+ клеток для повышения эффективности лечения пациентов с неврологическими нарушениями, вызванными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коронавирусом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 rot="10800000" flipV="1">
            <a:off x="9236" y="174163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НАУЧНАЯ и ИННОВАЦИОННАЯ ДЕЯТЕЛЬНОСТЬ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0836" y="3740727"/>
            <a:ext cx="11988800" cy="9237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46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 rot="10800000" flipV="1">
            <a:off x="9236" y="174163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НАУЧНАЯ ДЕЯТЕЛЬНОСТЬ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82" y="1415535"/>
            <a:ext cx="6623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800"/>
              </a:spcAft>
              <a:buClr>
                <a:srgbClr val="0EAE16"/>
              </a:buClr>
              <a:buSzPct val="139000"/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персонализированной онкологии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0363" y="2010403"/>
            <a:ext cx="6623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800"/>
              </a:spcAft>
              <a:buClr>
                <a:srgbClr val="0EAE16"/>
              </a:buClr>
              <a:buSzPct val="139000"/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общественного здравоохранения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2036" y="2648714"/>
            <a:ext cx="9439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buClr>
                <a:srgbClr val="0EAE16"/>
              </a:buClr>
              <a:buSzPct val="139000"/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центр бережливых технологий в здравоохранении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0305" y="3239688"/>
            <a:ext cx="5894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800"/>
              </a:spcAft>
              <a:buClr>
                <a:srgbClr val="0EAE16"/>
              </a:buClr>
              <a:buSzPct val="139000"/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физиологии и патологии мозга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7054" y="3872727"/>
            <a:ext cx="10427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buClr>
                <a:srgbClr val="0EAE16"/>
              </a:buClr>
              <a:buSzPct val="139000"/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лечения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постковидного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синдрома и профилактики сердечно-сосудистых осложнений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70742" y="4703724"/>
            <a:ext cx="3425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800"/>
              </a:spcAft>
              <a:buClr>
                <a:srgbClr val="0EAE16"/>
              </a:buClr>
              <a:buSzPct val="139000"/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лечения боли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236" y="1646367"/>
            <a:ext cx="2623128" cy="5211633"/>
          </a:xfrm>
          <a:prstGeom prst="line">
            <a:avLst/>
          </a:prstGeom>
          <a:ln w="38100">
            <a:solidFill>
              <a:srgbClr val="0EAE1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" y="6096000"/>
            <a:ext cx="11988800" cy="62807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sz="22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мультидисциплинарных</a:t>
            </a:r>
            <a:r>
              <a:rPr lang="ru-RU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научных институтов, лабораторий, центров</a:t>
            </a:r>
          </a:p>
          <a:p>
            <a:pPr marL="0" indent="0" algn="just">
              <a:spcAft>
                <a:spcPts val="1800"/>
              </a:spcAft>
              <a:buClr>
                <a:srgbClr val="0EAE16"/>
              </a:buClr>
              <a:buSzPct val="139000"/>
              <a:buNone/>
            </a:pP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2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10800000" flipV="1">
            <a:off x="0" y="672154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 rot="10800000" flipV="1">
            <a:off x="0" y="2231176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НАУЧНАЯ ДЕЯТЕЛЬНОСТЬ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10800000" flipV="1">
            <a:off x="0" y="3790198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0EAE16">
                  <a:shade val="30000"/>
                  <a:satMod val="115000"/>
                </a:srgbClr>
              </a:gs>
              <a:gs pos="50000">
                <a:srgbClr val="0EAE16">
                  <a:shade val="67500"/>
                  <a:satMod val="115000"/>
                </a:srgbClr>
              </a:gs>
              <a:gs pos="100000">
                <a:srgbClr val="0EAE1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ЛЕЧЕБНАЯ ДЕЯТЕЛЬНОСТЬ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rot="10800000" flipV="1">
            <a:off x="0" y="5307115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ЭКОНОМИКА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 rot="10800000" flipV="1">
            <a:off x="9236" y="174163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ПУБЛИКАЦИОННАЯ АКТИВНОСТЬ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7783" y="1385455"/>
            <a:ext cx="11859490" cy="5301672"/>
          </a:xfrm>
        </p:spPr>
        <p:txBody>
          <a:bodyPr>
            <a:normAutofit fontScale="92500"/>
          </a:bodyPr>
          <a:lstStyle/>
          <a:p>
            <a:pPr indent="228600">
              <a:spcAft>
                <a:spcPts val="1200"/>
              </a:spcAft>
              <a:buClr>
                <a:srgbClr val="0EAE16"/>
              </a:buClr>
              <a:buSzPct val="180000"/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Включение </a:t>
            </a: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«Верхневолжского медицинского журнала» 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перечень ВАК</a:t>
            </a:r>
          </a:p>
          <a:p>
            <a:pPr indent="228600">
              <a:spcAft>
                <a:spcPts val="1200"/>
              </a:spcAft>
              <a:buClr>
                <a:srgbClr val="0EAE16"/>
              </a:buClr>
              <a:buSzPct val="180000"/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ППС, студентов, ординаторов разработке дизайна исследований, современным правилам написания и оформления статей, повышение научной ценности публикаций</a:t>
            </a:r>
          </a:p>
          <a:p>
            <a:pPr indent="228600">
              <a:spcAft>
                <a:spcPts val="1200"/>
              </a:spcAft>
              <a:buClr>
                <a:srgbClr val="0EAE16"/>
              </a:buClr>
              <a:buSzPct val="180000"/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единого </a:t>
            </a: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корпоративного стиля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лекционного материала и презентаций ТГМУ </a:t>
            </a:r>
          </a:p>
          <a:p>
            <a:pPr indent="228600">
              <a:spcAft>
                <a:spcPts val="1200"/>
              </a:spcAft>
              <a:buClr>
                <a:srgbClr val="0EAE16"/>
              </a:buClr>
              <a:buSzPct val="180000"/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серии изданий </a:t>
            </a: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«Университетский учебник»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монографий по инновационным научным направлениям</a:t>
            </a:r>
          </a:p>
          <a:p>
            <a:pPr indent="228600">
              <a:spcAft>
                <a:spcPts val="1200"/>
              </a:spcAft>
              <a:buClr>
                <a:srgbClr val="0EAE16"/>
              </a:buClr>
              <a:buSzPct val="180000"/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</a:t>
            </a: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научной мобильности ППС</a:t>
            </a:r>
          </a:p>
          <a:p>
            <a:pPr indent="228600">
              <a:spcAft>
                <a:spcPts val="1200"/>
              </a:spcAft>
              <a:buClr>
                <a:srgbClr val="0EAE16"/>
              </a:buClr>
              <a:buSzPct val="180000"/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сотрудников в ведущих базах цитирования (РИНЦ,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ORCID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WoS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GoogleScholar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Researchgate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331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 rot="10800000" flipV="1">
            <a:off x="9236" y="174163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НАУЧНЫЙ КАТАЛИЗАТОР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38992" y="2489304"/>
            <a:ext cx="4722090" cy="1560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наставничества (студент – преподаватель)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85454" y="4780016"/>
            <a:ext cx="9310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новых научных идей (фундаментальная наука и практика) с последующим привлечение федеральных грантов и финансирования от бизнес-структур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78764" y="2143358"/>
            <a:ext cx="6289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Последипломное обучение студентов: формирование научной школы и преемственности, активное вовлечение в научную работу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57019" y="2105889"/>
            <a:ext cx="4886036" cy="1607127"/>
          </a:xfrm>
          <a:prstGeom prst="flowChartAlternateProcess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403273" y="2105890"/>
            <a:ext cx="6668654" cy="1607127"/>
          </a:xfrm>
          <a:prstGeom prst="flowChartAlternateProcess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60399" y="4576616"/>
            <a:ext cx="10760364" cy="1607127"/>
          </a:xfrm>
          <a:prstGeom prst="flowChartAlternateProcess">
            <a:avLst/>
          </a:prstGeom>
          <a:noFill/>
          <a:ln w="38100"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96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 rot="10800000" flipV="1">
            <a:off x="9236" y="174163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НАУЧНЫЙ КАТАЛИЗАТОР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03200" y="5809673"/>
            <a:ext cx="11674762" cy="86821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технопарка</a:t>
            </a:r>
            <a:r>
              <a:rPr 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территориальной, научной, технологической </a:t>
            </a:r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технической </a:t>
            </a:r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 для </a:t>
            </a:r>
            <a:r>
              <a:rPr 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</a:t>
            </a:r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инновационных проектов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5562" y="2174436"/>
            <a:ext cx="85436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лабораторного комплекса</a:t>
            </a:r>
          </a:p>
          <a:p>
            <a:pPr algn="just">
              <a:spcAft>
                <a:spcPts val="240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 в эксплуатацию современного вивария</a:t>
            </a:r>
          </a:p>
          <a:p>
            <a:pPr algn="just">
              <a:spcAft>
                <a:spcPts val="240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 –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мультицентровым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исследованиям! </a:t>
            </a:r>
          </a:p>
        </p:txBody>
      </p:sp>
      <p:sp>
        <p:nvSpPr>
          <p:cNvPr id="3" name="Правая круглая скобка 2"/>
          <p:cNvSpPr/>
          <p:nvPr/>
        </p:nvSpPr>
        <p:spPr>
          <a:xfrm>
            <a:off x="6243782" y="1858662"/>
            <a:ext cx="1560945" cy="2650629"/>
          </a:xfrm>
          <a:prstGeom prst="rightBracket">
            <a:avLst>
              <a:gd name="adj" fmla="val 80899"/>
            </a:avLst>
          </a:prstGeom>
          <a:ln w="57150">
            <a:solidFill>
              <a:srgbClr val="0EAE1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4195" y="1948759"/>
            <a:ext cx="3437512" cy="2267233"/>
          </a:xfrm>
          <a:prstGeom prst="roundRect">
            <a:avLst>
              <a:gd name="adj" fmla="val 493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совместная работа студентов,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фундаментальных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ученых, клиницистов</a:t>
            </a:r>
          </a:p>
        </p:txBody>
      </p:sp>
    </p:spTree>
    <p:extLst>
      <p:ext uri="{BB962C8B-B14F-4D97-AF65-F5344CB8AC3E}">
        <p14:creationId xmlns:p14="http://schemas.microsoft.com/office/powerpoint/2010/main" val="2911594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3050AC-2040-4639-B799-93FD961755A2}"/>
              </a:ext>
            </a:extLst>
          </p:cNvPr>
          <p:cNvSpPr txBox="1"/>
          <p:nvPr/>
        </p:nvSpPr>
        <p:spPr>
          <a:xfrm>
            <a:off x="1524000" y="5805058"/>
            <a:ext cx="902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чувствительности </a:t>
            </a:r>
            <a:r>
              <a:rPr lang="ru-RU" sz="24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лекарственным средствам (влияние на фармакокинетику и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фармакодинамику</a:t>
            </a:r>
            <a:r>
              <a:rPr lang="ru-RU" sz="24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10800000" flipV="1">
            <a:off x="-1" y="184932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ЛАБОРАТОРИИ МЕДИЦИНСКОЙ ГЕНЕТИКИ И ФАРМАКОГЕНЕТИКИ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авая круглая скобка 2"/>
          <p:cNvSpPr/>
          <p:nvPr/>
        </p:nvSpPr>
        <p:spPr>
          <a:xfrm>
            <a:off x="0" y="1256145"/>
            <a:ext cx="1911927" cy="5483233"/>
          </a:xfrm>
          <a:prstGeom prst="rightBracket">
            <a:avLst>
              <a:gd name="adj" fmla="val 143395"/>
            </a:avLst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99127" y="1838035"/>
            <a:ext cx="424873" cy="424873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11927" y="1607264"/>
            <a:ext cx="8922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Усовершенствование и развитие </a:t>
            </a: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индивидуальных генетических особенностей пациентов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6800" y="3770853"/>
            <a:ext cx="7786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Вариабельности эффективности и безопасности применения лекарственных средств</a:t>
            </a:r>
          </a:p>
        </p:txBody>
      </p:sp>
      <p:sp>
        <p:nvSpPr>
          <p:cNvPr id="10" name="Овал 9"/>
          <p:cNvSpPr/>
          <p:nvPr/>
        </p:nvSpPr>
        <p:spPr>
          <a:xfrm>
            <a:off x="1699490" y="3821547"/>
            <a:ext cx="424873" cy="424873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416" y="5895699"/>
            <a:ext cx="424873" cy="424873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62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 rot="10800000" flipV="1">
            <a:off x="-1" y="184932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ЛАБОРАТОРИИ «ИСКУССТВЕННОГО ИНТЕЛЕКТА»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6554B-644D-4E4B-9E39-24EC21673109}"/>
              </a:ext>
            </a:extLst>
          </p:cNvPr>
          <p:cNvSpPr txBox="1"/>
          <p:nvPr/>
        </p:nvSpPr>
        <p:spPr>
          <a:xfrm>
            <a:off x="637310" y="1693438"/>
            <a:ext cx="107418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экспертной медицинской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Управления Базами Данных,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способной выявлять у пациентов на ранней стадии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предрасположенности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расстройствам и заболеваниям, выбор оптимальной стратегии лечения.</a:t>
            </a:r>
          </a:p>
          <a:p>
            <a:pPr algn="just"/>
            <a:endParaRPr lang="ru-RU" sz="2400" dirty="0" smtClean="0">
              <a:solidFill>
                <a:schemeClr val="tx2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400" dirty="0" smtClean="0">
              <a:solidFill>
                <a:schemeClr val="tx2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400" b="1" dirty="0">
              <a:solidFill>
                <a:schemeClr val="accent5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Усовершенствование программного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комплекса с элементами машинного обучения и искусственного интеллекта для выявления взаимосвязи между генетическими и эпигенетическими факторами предрасположенности к психофизиологическим расстройствам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77091" y="3999345"/>
            <a:ext cx="11628582" cy="0"/>
          </a:xfrm>
          <a:prstGeom prst="line">
            <a:avLst/>
          </a:prstGeom>
          <a:ln w="57150">
            <a:solidFill>
              <a:srgbClr val="C0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938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10800000" flipV="1">
            <a:off x="0" y="212261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0EAE16">
                  <a:shade val="30000"/>
                  <a:satMod val="115000"/>
                </a:srgbClr>
              </a:gs>
              <a:gs pos="50000">
                <a:srgbClr val="0EAE16">
                  <a:shade val="67500"/>
                  <a:satMod val="115000"/>
                </a:srgbClr>
              </a:gs>
              <a:gs pos="100000">
                <a:srgbClr val="0EAE1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ЛЕЧЕБНАЯ ДЕЯТЕЛЬНОСТЬ: СТАЦИОНАР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6507" y="1257228"/>
            <a:ext cx="7730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Кардиохирургия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Аритмология</a:t>
            </a:r>
            <a:r>
              <a:rPr lang="ru-RU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Кардиохирургия)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2399" y="2199389"/>
            <a:ext cx="9762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50000"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Сосудистая хирургия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Сосудистая хирургия, </a:t>
            </a:r>
            <a:r>
              <a:rPr lang="ru-RU" sz="24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Эндоваскулярная</a:t>
            </a:r>
            <a:r>
              <a:rPr lang="ru-RU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хирургия)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2399" y="3207136"/>
            <a:ext cx="10206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FF0000"/>
              </a:buClr>
              <a:buSzPct val="150000"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Онкология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(Усовершенствование хирургических вмешательств и внедрение инновационных клеточных технологий)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38628" y="4374938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Ортопедия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38628" y="5378118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Бариатрическая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хирургия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56508" y="6347886"/>
            <a:ext cx="5044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направления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алгологии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12" y="1257228"/>
            <a:ext cx="528487" cy="5284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12" y="2237713"/>
            <a:ext cx="528487" cy="5284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12" y="3303592"/>
            <a:ext cx="528487" cy="5284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1" y="4341526"/>
            <a:ext cx="528487" cy="5284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1" y="5344706"/>
            <a:ext cx="528487" cy="5284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1" y="6314474"/>
            <a:ext cx="528487" cy="52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25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10800000" flipV="1">
            <a:off x="0" y="212261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0EAE16">
                  <a:shade val="30000"/>
                  <a:satMod val="115000"/>
                </a:srgbClr>
              </a:gs>
              <a:gs pos="50000">
                <a:srgbClr val="0EAE16">
                  <a:shade val="67500"/>
                  <a:satMod val="115000"/>
                </a:srgbClr>
              </a:gs>
              <a:gs pos="100000">
                <a:srgbClr val="0EAE1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ЛЕЧЕБНАЯ ДЕЯТЕЛЬНОСТЬ: ПОЛИКЛИНИКА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238" y="1014902"/>
            <a:ext cx="1146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центров научно-практической деятельности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1707" y="2486849"/>
            <a:ext cx="518389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800"/>
              </a:spcAft>
              <a:buClr>
                <a:srgbClr val="C00000"/>
              </a:buClr>
              <a:buSzPct val="162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бариартрической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медицины</a:t>
            </a:r>
          </a:p>
          <a:p>
            <a:pPr marL="457200" indent="-457200" algn="just">
              <a:spcAft>
                <a:spcPts val="1800"/>
              </a:spcAft>
              <a:buClr>
                <a:srgbClr val="C00000"/>
              </a:buClr>
              <a:buSzPct val="162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клинической гастроэнтерологии и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гепатологии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spcAft>
                <a:spcPts val="1800"/>
              </a:spcAft>
              <a:buClr>
                <a:srgbClr val="C00000"/>
              </a:buClr>
              <a:buSzPct val="162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 молекулярно-генетических исследований</a:t>
            </a:r>
          </a:p>
          <a:p>
            <a:pPr marL="457200" indent="-457200" algn="just">
              <a:spcAft>
                <a:spcPts val="1800"/>
              </a:spcAft>
              <a:buClr>
                <a:srgbClr val="C00000"/>
              </a:buClr>
              <a:buSzPct val="162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Отделение адаптационных технологий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0693" y="2846124"/>
            <a:ext cx="4851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buClr>
                <a:srgbClr val="0EAE16"/>
              </a:buClr>
              <a:buSzPct val="139000"/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физиологии и патологии мозга,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сомнологическая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лаборатория</a:t>
            </a:r>
          </a:p>
          <a:p>
            <a:pPr algn="just">
              <a:spcAft>
                <a:spcPts val="1800"/>
              </a:spcAft>
              <a:buClr>
                <a:srgbClr val="0EAE16"/>
              </a:buClr>
              <a:buSzPct val="139000"/>
              <a:buFont typeface="Wingdings" panose="05000000000000000000" pitchFamily="2" charset="2"/>
              <a:buChar char="ü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1800"/>
              </a:spcAft>
              <a:buClr>
                <a:srgbClr val="0EAE16"/>
              </a:buClr>
              <a:buSzPct val="139000"/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лечения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постковидного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синдрома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987" y="2402318"/>
            <a:ext cx="5832813" cy="4277881"/>
          </a:xfrm>
          <a:prstGeom prst="roundRect">
            <a:avLst/>
          </a:prstGeom>
          <a:noFill/>
          <a:ln w="38100">
            <a:solidFill>
              <a:srgbClr val="269E5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77247" y="2402318"/>
            <a:ext cx="5832813" cy="4277882"/>
          </a:xfrm>
          <a:prstGeom prst="roundRect">
            <a:avLst/>
          </a:prstGeom>
          <a:noFill/>
          <a:ln w="38100">
            <a:solidFill>
              <a:srgbClr val="269E5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13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10800000" flipV="1">
            <a:off x="0" y="212261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0EAE16">
                  <a:shade val="30000"/>
                  <a:satMod val="115000"/>
                </a:srgbClr>
              </a:gs>
              <a:gs pos="50000">
                <a:srgbClr val="0EAE16">
                  <a:shade val="67500"/>
                  <a:satMod val="115000"/>
                </a:srgbClr>
              </a:gs>
              <a:gs pos="100000">
                <a:srgbClr val="0EAE1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ЛЕЧЕБНАЯ ДЕЯТЕЛЬНОСТЬ: СТОМАТОЛОГИЧЕСКАЯ ПОЛИКЛИНИКА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33" y="1271211"/>
            <a:ext cx="1146053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800"/>
              </a:spcAft>
              <a:buClr>
                <a:srgbClr val="259F62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 материально-технической базы (капитальный ремонт, оборудование)</a:t>
            </a:r>
          </a:p>
          <a:p>
            <a:pPr marL="457200" indent="-457200" algn="just">
              <a:spcAft>
                <a:spcPts val="1800"/>
              </a:spcAft>
              <a:buClr>
                <a:srgbClr val="259F62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технологий</a:t>
            </a:r>
          </a:p>
          <a:p>
            <a:pPr marL="457200" indent="-457200" algn="just">
              <a:spcAft>
                <a:spcPts val="1800"/>
              </a:spcAft>
              <a:buClr>
                <a:srgbClr val="259F62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детской стоматологии!</a:t>
            </a:r>
          </a:p>
          <a:p>
            <a:pPr marL="457200" indent="-457200" algn="just">
              <a:spcAft>
                <a:spcPts val="1800"/>
              </a:spcAft>
              <a:buClr>
                <a:srgbClr val="259F62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челюстно-лицевой хирургии (онкология и пластическая хирургия)</a:t>
            </a:r>
          </a:p>
          <a:p>
            <a:pPr marL="457200" indent="-457200" algn="just">
              <a:spcAft>
                <a:spcPts val="1800"/>
              </a:spcAft>
              <a:buClr>
                <a:srgbClr val="259F62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новых имплантационных технологий</a:t>
            </a:r>
          </a:p>
          <a:p>
            <a:pPr marL="457200" indent="-457200" algn="just">
              <a:spcAft>
                <a:spcPts val="1800"/>
              </a:spcAft>
              <a:buClr>
                <a:srgbClr val="259F62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 стоматологических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7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10800000" flipV="1">
            <a:off x="0" y="224960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ЭКОНОМИЧЕСКАЯ ДЕЯТЕЛЬНОСТЬ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600" y="1694240"/>
            <a:ext cx="1130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Усовершенствование мероприятий планирования финансовой деятельности -</a:t>
            </a:r>
            <a:r>
              <a:rPr lang="ru-RU" alt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alt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ПФХД на 2022 </a:t>
            </a:r>
            <a:r>
              <a:rPr lang="ru-RU" alt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r>
              <a:rPr lang="ru-RU" alt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endParaRPr lang="ru-RU" alt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Оптимизация проведение </a:t>
            </a:r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закупок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конкурентной основе преимущественно через единую информационную систему закупок (ЕИС) по закону №44-ФЗ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Освоение </a:t>
            </a:r>
            <a:r>
              <a:rPr lang="ru-RU" alt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выделенных</a:t>
            </a:r>
            <a:r>
              <a:rPr lang="ru-RU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Минздравом России в 2021 году </a:t>
            </a:r>
            <a:r>
              <a:rPr lang="ru-RU" alt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целевых</a:t>
            </a:r>
            <a:r>
              <a:rPr lang="ru-RU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субсидий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83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 rot="10800000" flipV="1">
            <a:off x="0" y="224960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ЭКОНОМИКА: ВЫДЕЛЕННЫЕ СУБСИДИИ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005" y="1781182"/>
            <a:ext cx="89275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забора вокруг клиники (в рамках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антитеррористической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защищенности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buAutoNum type="arabicPeriod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 по капитальному ремонту объектов недвижимого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Покупка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оборудования для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мультипрофильного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аккредитационно-симуляционного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4511" y="1965847"/>
            <a:ext cx="30090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1 735 200 руб.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151 700 руб.,   (25 576 100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цоколь гл. корпуса)</a:t>
            </a:r>
          </a:p>
          <a:p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34 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062 400 руб.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98500" y="2971800"/>
            <a:ext cx="11023600" cy="38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4200" y="4638648"/>
            <a:ext cx="11023600" cy="38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4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10800000" flipV="1">
            <a:off x="0" y="212260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ТРАНСФОРМАЦИЯ УНИВЕРСИТЕТА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0210" y="1085247"/>
            <a:ext cx="9364110" cy="2463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SzPct val="134000"/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нового современного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сайта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SzPct val="134000"/>
              <a:buFont typeface="Courier New" panose="02070309020205020404" pitchFamily="49" charset="0"/>
              <a:buChar char="o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системы управления образовательным процессом на базе платформы «1С: Университет» с учетом  запуска 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Супервиса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«Поступление в вуз онлайн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342900" indent="-342900" algn="just">
              <a:lnSpc>
                <a:spcPct val="107000"/>
              </a:lnSpc>
              <a:buClr>
                <a:srgbClr val="C00000"/>
              </a:buClr>
              <a:buSzPct val="134000"/>
              <a:buFont typeface="Courier New" panose="02070309020205020404" pitchFamily="49" charset="0"/>
              <a:buChar char="o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ТелеМедицины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(Федеральный и Региональный уровень)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3" y="1181501"/>
            <a:ext cx="1976325" cy="1954634"/>
          </a:xfrm>
          <a:prstGeom prst="rect">
            <a:avLst/>
          </a:prstGeom>
        </p:spPr>
      </p:pic>
      <p:sp>
        <p:nvSpPr>
          <p:cNvPr id="2" name="Дуга 1"/>
          <p:cNvSpPr/>
          <p:nvPr/>
        </p:nvSpPr>
        <p:spPr>
          <a:xfrm>
            <a:off x="0" y="3548615"/>
            <a:ext cx="12192000" cy="2139916"/>
          </a:xfrm>
          <a:prstGeom prst="arc">
            <a:avLst>
              <a:gd name="adj1" fmla="val 10812696"/>
              <a:gd name="adj2" fmla="val 21563392"/>
            </a:avLst>
          </a:prstGeom>
          <a:ln w="412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632" y="4280240"/>
            <a:ext cx="9532219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SzPct val="130000"/>
              <a:buFont typeface="Courier New" panose="02070309020205020404" pitchFamily="49" charset="0"/>
              <a:buChar char="o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электронного документооборота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SzPct val="130000"/>
              <a:buFont typeface="Courier New" panose="02070309020205020404" pitchFamily="49" charset="0"/>
              <a:buChar char="o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современной медицинской информационной системы в рамках единой государственной информационной системы здравоохранения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SzPct val="130000"/>
              <a:buFont typeface="Courier New" panose="02070309020205020404" pitchFamily="49" charset="0"/>
              <a:buChar char="o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компьютерного парка университета (новые классы)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807" y="4323605"/>
            <a:ext cx="2492140" cy="24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16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10800000" flipV="1">
            <a:off x="0" y="224960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ЭКОНОМИЧЕСКАЯ ДЕЯТЕЛЬНОСТЬ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351340"/>
            <a:ext cx="1130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проектно-сметной документации для получения </a:t>
            </a:r>
            <a:r>
              <a:rPr lang="ru-RU" altLang="ru-RU" sz="28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целевых субсидий</a:t>
            </a:r>
            <a:r>
              <a:rPr lang="ru-RU" alt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indent="864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alt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ремонт стоматологической клиники</a:t>
            </a:r>
          </a:p>
          <a:p>
            <a:pPr lvl="0" indent="864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alt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ru-RU" altLang="ru-RU" sz="2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цифровизацию</a:t>
            </a:r>
            <a:endParaRPr lang="ru-RU" altLang="ru-RU" sz="2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864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alt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ремонт системы медицинского газоснабжения клиники</a:t>
            </a:r>
            <a:r>
              <a:rPr lang="ru-RU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lvl="0" indent="864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ремонт помещений операционного блока клиники, </a:t>
            </a:r>
            <a:endParaRPr lang="ru-RU" altLang="ru-RU" sz="2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864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модернизацию </a:t>
            </a:r>
            <a:r>
              <a:rPr lang="ru-RU" alt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вивария университета </a:t>
            </a:r>
            <a:endParaRPr lang="ru-RU" altLang="ru-RU" sz="2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864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alt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капитальный ремонт зданий университета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</a:t>
            </a:r>
            <a:r>
              <a:rPr lang="ru-RU" alt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переформатирование спортивно-оздоровительного </a:t>
            </a:r>
            <a:r>
              <a:rPr lang="ru-RU" alt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лагеря</a:t>
            </a:r>
            <a:r>
              <a:rPr lang="ru-RU" alt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altLang="ru-RU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Протасово</a:t>
            </a: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35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 rot="10800000" flipV="1">
            <a:off x="-1" y="132596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ПЕРЕФОРМАТИРОВАНИЕ КОНТРАКТНОЙ СЛУЖБЫ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10709901"/>
              </p:ext>
            </p:extLst>
          </p:nvPr>
        </p:nvGraphicFramePr>
        <p:xfrm>
          <a:off x="203200" y="1236902"/>
          <a:ext cx="1120370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69890" y="3015797"/>
            <a:ext cx="2310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11 262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200руб.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40309" y="3039012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15 789 400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7607" y="2577347"/>
            <a:ext cx="521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60370" y="1452479"/>
            <a:ext cx="521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2069458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8" y="2872510"/>
            <a:ext cx="5052535" cy="3791524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 rot="10800000" flipV="1">
            <a:off x="-1" y="132596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ПЕРЕФОРМАТИРОВАНИЕ КОНТРАКТНОЙ СЛУЖБЫ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170547"/>
            <a:ext cx="7619999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Заключено около 350 договоров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единственного поставщика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основании коммерческих предложений от поставщиков, но без размещения в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ЕИС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полугодии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года. 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69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 rot="10800000" flipV="1">
            <a:off x="0" y="224960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ПОЛОЖЕНИЕ ОПЛАТЫ ТРУДА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727" y="1544577"/>
            <a:ext cx="11822545" cy="94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Увеличена сумма на выплаты по результатам оценки эффективных контрактов: 2020г. –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8,5 млн. руб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         2021 г. –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млн. руб.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289" y="3554388"/>
            <a:ext cx="10889673" cy="138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клиниках Университета вводится с 01.11.2021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фиксированных процентов от выручки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оказания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платных медицинских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9891" y="5654179"/>
            <a:ext cx="984596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системе ОМС – своевременная прозрачная оплата труд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94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 rot="10800000" flipV="1">
            <a:off x="0" y="224960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ПОЛОЖЕНИЕ ОПЛАТЫ ТРУДА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727" y="1914032"/>
            <a:ext cx="11822545" cy="4260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должностных окладов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преподавателям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числе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счет запланированных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административно-управленческому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(т.к. не было предусмотрено ежегодное повышение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должностных окладов бюджетным работникам по Постановлению Правительства с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01.10.2021)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Среднее повышение на 12%,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числе увеличена на 30% ассистентам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110508" y="4396509"/>
            <a:ext cx="7970982" cy="1560945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53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 rot="10800000" flipV="1">
            <a:off x="0" y="1684306"/>
            <a:ext cx="12192000" cy="3247912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 ЗА ВНИМАНИЕ</a:t>
            </a:r>
            <a:endParaRPr lang="ru-RU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4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2205" y="1522308"/>
            <a:ext cx="3276859" cy="1566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4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Врач?</a:t>
            </a:r>
          </a:p>
          <a:p>
            <a:pPr lvl="0">
              <a:lnSpc>
                <a:spcPct val="114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Исследователь?</a:t>
            </a:r>
          </a:p>
          <a:p>
            <a:pPr lvl="0">
              <a:lnSpc>
                <a:spcPct val="114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ятиугольник 9"/>
          <p:cNvSpPr/>
          <p:nvPr/>
        </p:nvSpPr>
        <p:spPr>
          <a:xfrm rot="10800000" flipV="1">
            <a:off x="0" y="164246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ВУЗОВСКОЕ ОБРАЗОВАНИЕ: МОДЕЛИ РОСТА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8224052"/>
              </p:ext>
            </p:extLst>
          </p:nvPr>
        </p:nvGraphicFramePr>
        <p:xfrm>
          <a:off x="3822700" y="12657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5" y="3643735"/>
            <a:ext cx="1291490" cy="1473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45" y="1814935"/>
            <a:ext cx="1828800" cy="1828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81" y="966887"/>
            <a:ext cx="1794609" cy="14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10800000" flipV="1">
            <a:off x="0" y="265753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ДОВУЗОВСКАЯ ПОДГОТОВКА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89" y="1068394"/>
            <a:ext cx="120476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пространстве «Орион»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(элемент Национального Федерального Проекта «Образование»</a:t>
            </a:r>
            <a:r>
              <a:rPr lang="ru-R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r"/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37393"/>
              </p:ext>
            </p:extLst>
          </p:nvPr>
        </p:nvGraphicFramePr>
        <p:xfrm>
          <a:off x="144379" y="2083721"/>
          <a:ext cx="11790947" cy="45126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929163">
                  <a:extLst>
                    <a:ext uri="{9D8B030D-6E8A-4147-A177-3AD203B41FA5}">
                      <a16:colId xmlns:a16="http://schemas.microsoft.com/office/drawing/2014/main" val="517532146"/>
                    </a:ext>
                  </a:extLst>
                </a:gridCol>
                <a:gridCol w="5861784">
                  <a:extLst>
                    <a:ext uri="{9D8B030D-6E8A-4147-A177-3AD203B41FA5}">
                      <a16:colId xmlns:a16="http://schemas.microsoft.com/office/drawing/2014/main" val="1149735315"/>
                    </a:ext>
                  </a:extLst>
                </a:gridCol>
              </a:tblGrid>
              <a:tr h="100616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Приветственное слово ректора, знакомство с преподавателями, представление программы "</a:t>
                      </a:r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Первые шаги в медицину</a:t>
                      </a:r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"Умники и Умницы"</a:t>
                      </a:r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Биологический марафон.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478553"/>
                  </a:ext>
                </a:extLst>
              </a:tr>
              <a:tr h="67297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"Будем знакомы!"</a:t>
                      </a:r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Молодежные движения ТГМУ. Интерактивный урок.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гостях у ректора. </a:t>
                      </a:r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"Удивительная неврология"  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151387"/>
                  </a:ext>
                </a:extLst>
              </a:tr>
              <a:tr h="34217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Брейн</a:t>
                      </a:r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-ринг. </a:t>
                      </a:r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"Медицина мира" 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СТОП-инсульт. Учимся ставить диагноз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40804"/>
                  </a:ext>
                </a:extLst>
              </a:tr>
              <a:tr h="39463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"Минута славы будущих медиков"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Флеш</a:t>
                      </a:r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-моб </a:t>
                      </a:r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"Три признака инсульта"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576965"/>
                  </a:ext>
                </a:extLst>
              </a:tr>
              <a:tr h="33977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Лекция ПРОФИ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Круговсетка</a:t>
                      </a:r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 ЗОЖ. </a:t>
                      </a:r>
                      <a:r>
                        <a:rPr lang="ru-RU" sz="20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Квест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378787"/>
                  </a:ext>
                </a:extLst>
              </a:tr>
              <a:tr h="41099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Экскурсия в музей медицинских экспонтанов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Знакомство с работой отряда </a:t>
                      </a:r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"Спасатель"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255959"/>
                  </a:ext>
                </a:extLst>
              </a:tr>
              <a:tr h="67297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Образовательный блок: биология, химия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Введение в службу экстренной медицинской </a:t>
                      </a:r>
                      <a:r>
                        <a:rPr lang="ru-RU" sz="20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помощи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826519"/>
                  </a:ext>
                </a:extLst>
              </a:tr>
              <a:tr h="67297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"Еда живая и мертвая"</a:t>
                      </a:r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Химический </a:t>
                      </a:r>
                      <a:r>
                        <a:rPr lang="ru-RU" sz="20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лайфхакер</a:t>
                      </a:r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Тренинг по оказанию первой медицинской помощи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6" marR="6016" marT="6016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325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47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891"/>
            <a:ext cx="2290813" cy="1321223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594807"/>
              </p:ext>
            </p:extLst>
          </p:nvPr>
        </p:nvGraphicFramePr>
        <p:xfrm>
          <a:off x="2002055" y="1174283"/>
          <a:ext cx="9638959" cy="531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ятиугольник 4"/>
          <p:cNvSpPr/>
          <p:nvPr/>
        </p:nvSpPr>
        <p:spPr>
          <a:xfrm rot="10800000" flipV="1">
            <a:off x="0" y="265753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ДОВУЗОВСКАЯ ПОДГОТОВКА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462"/>
            <a:ext cx="2016493" cy="20164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760999"/>
            <a:ext cx="1833613" cy="18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уга 1"/>
          <p:cNvSpPr/>
          <p:nvPr/>
        </p:nvSpPr>
        <p:spPr>
          <a:xfrm>
            <a:off x="-1854200" y="822960"/>
            <a:ext cx="3708399" cy="6035040"/>
          </a:xfrm>
          <a:prstGeom prst="arc">
            <a:avLst>
              <a:gd name="adj1" fmla="val 16504708"/>
              <a:gd name="adj2" fmla="val 4982293"/>
            </a:avLst>
          </a:prstGeom>
          <a:ln w="2857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3427" y="1442465"/>
            <a:ext cx="10399346" cy="127466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овысить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 знаний по профильным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предметам</a:t>
            </a:r>
          </a:p>
        </p:txBody>
      </p:sp>
      <p:sp>
        <p:nvSpPr>
          <p:cNvPr id="4" name="Пятиугольник 3"/>
          <p:cNvSpPr/>
          <p:nvPr/>
        </p:nvSpPr>
        <p:spPr>
          <a:xfrm rot="10800000" flipV="1">
            <a:off x="0" y="265753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ДОВУЗОВСКАЯ ПОДГОТОВКА: ЦЕЛЬ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31999" y="3134269"/>
            <a:ext cx="10604501" cy="1692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Ориентировать на поступление в Тверской ГМУ, профориентация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54018" y="5243970"/>
            <a:ext cx="10399346" cy="1336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сихологическая адаптация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B050"/>
              </a:buClr>
              <a:buSzPct val="130000"/>
              <a:buFont typeface="Arial" panose="020B0604020202020204" pitchFamily="34" charset="0"/>
              <a:buNone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7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739181"/>
            <a:ext cx="7555345" cy="1404165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 оборудования и методик (базы данных, обмен данными, медицинские информационные системы)</a:t>
            </a:r>
          </a:p>
        </p:txBody>
      </p:sp>
      <p:sp>
        <p:nvSpPr>
          <p:cNvPr id="4" name="Пятиугольник 3"/>
          <p:cNvSpPr/>
          <p:nvPr/>
        </p:nvSpPr>
        <p:spPr>
          <a:xfrm rot="10800000" flipV="1">
            <a:off x="0" y="164246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ВУЗОВСКОЕ ОБРАЗОВАНИЕ: ТРЕНДЫ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21827" y="4524664"/>
            <a:ext cx="7093083" cy="183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Консолидация (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межкафедральное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использование) оборудования, в том числе и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аккредитационно-симуляционного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центра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53" y="1610449"/>
            <a:ext cx="1661628" cy="1661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3" y="4319637"/>
            <a:ext cx="2078183" cy="207818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66254" y="3731491"/>
            <a:ext cx="11979564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6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008" y="1485900"/>
            <a:ext cx="6391119" cy="432377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Активное внедрение виртуальных,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кадавер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-замещающих и пациент-замещающих образовательных технологий (дополненной реальности, тренажеры для отработки профессиональных компетенций,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интерактивный анатомический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 «Пирогов»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Пятиугольник 3"/>
          <p:cNvSpPr/>
          <p:nvPr/>
        </p:nvSpPr>
        <p:spPr>
          <a:xfrm rot="10800000" flipV="1">
            <a:off x="0" y="164246"/>
            <a:ext cx="12192000" cy="80264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ВУЗОВСКОЕ ОБРАЗОВАНИЕ: ТРЕНДЫ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20589" y="5157355"/>
            <a:ext cx="6335701" cy="1700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 усовершенствование кураторства и наставничества, как системы содействия трудоустройству</a:t>
            </a:r>
            <a:endParaRPr lang="ru-RU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64" y="1551709"/>
            <a:ext cx="4119418" cy="3089564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727864"/>
            <a:ext cx="3786909" cy="21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3697</TotalTime>
  <Words>1415</Words>
  <Application>Microsoft Office PowerPoint</Application>
  <PresentationFormat>Широкоэкранный</PresentationFormat>
  <Paragraphs>237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114</cp:revision>
  <dcterms:created xsi:type="dcterms:W3CDTF">2021-09-28T20:04:15Z</dcterms:created>
  <dcterms:modified xsi:type="dcterms:W3CDTF">2021-10-05T08:37:18Z</dcterms:modified>
</cp:coreProperties>
</file>