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50" r:id="rId1"/>
  </p:sldMasterIdLst>
  <p:notesMasterIdLst>
    <p:notesMasterId r:id="rId14"/>
  </p:notesMasterIdLst>
  <p:handoutMasterIdLst>
    <p:handoutMasterId r:id="rId15"/>
  </p:handoutMasterIdLst>
  <p:sldIdLst>
    <p:sldId id="256" r:id="rId2"/>
    <p:sldId id="385" r:id="rId3"/>
    <p:sldId id="397" r:id="rId4"/>
    <p:sldId id="380" r:id="rId5"/>
    <p:sldId id="382" r:id="rId6"/>
    <p:sldId id="393" r:id="rId7"/>
    <p:sldId id="394" r:id="rId8"/>
    <p:sldId id="388" r:id="rId9"/>
    <p:sldId id="389" r:id="rId10"/>
    <p:sldId id="390" r:id="rId11"/>
    <p:sldId id="378" r:id="rId12"/>
    <p:sldId id="398" r:id="rId13"/>
  </p:sldIdLst>
  <p:sldSz cx="9145588" cy="6858000"/>
  <p:notesSz cx="6854825" cy="96647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03" userDrawn="1">
          <p15:clr>
            <a:srgbClr val="A4A3A4"/>
          </p15:clr>
        </p15:guide>
        <p15:guide id="3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5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арановаЭВ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6600"/>
    <a:srgbClr val="CC9900"/>
    <a:srgbClr val="66FFFF"/>
    <a:srgbClr val="66CCFF"/>
    <a:srgbClr val="660033"/>
    <a:srgbClr val="99FF99"/>
    <a:srgbClr val="CCECFF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3" autoAdjust="0"/>
    <p:restoredTop sz="98407" autoAdjust="0"/>
  </p:normalViewPr>
  <p:slideViewPr>
    <p:cSldViewPr snapToGrid="0">
      <p:cViewPr varScale="1">
        <p:scale>
          <a:sx n="105" d="100"/>
          <a:sy n="105" d="100"/>
        </p:scale>
        <p:origin x="408" y="96"/>
      </p:cViewPr>
      <p:guideLst>
        <p:guide orient="horz" pos="2160"/>
        <p:guide pos="3403"/>
        <p:guide pos="2882"/>
      </p:guideLst>
    </p:cSldViewPr>
  </p:slideViewPr>
  <p:outlineViewPr>
    <p:cViewPr>
      <p:scale>
        <a:sx n="33" d="100"/>
        <a:sy n="33" d="100"/>
      </p:scale>
      <p:origin x="20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notesViewPr>
    <p:cSldViewPr snapToGrid="0">
      <p:cViewPr varScale="1">
        <p:scale>
          <a:sx n="60" d="100"/>
          <a:sy n="60" d="100"/>
        </p:scale>
        <p:origin x="-1146" y="-84"/>
      </p:cViewPr>
      <p:guideLst>
        <p:guide orient="horz" pos="3045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8925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178925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3AC6DF-2A79-4258-A95C-14D6AD832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15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9650" y="723900"/>
            <a:ext cx="4835525" cy="362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91050"/>
            <a:ext cx="548322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8925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178925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4FF850-78FA-4D5A-A52A-778847184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84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6B909-A12E-4202-B5B9-AA49A8407391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3900"/>
            <a:ext cx="4835525" cy="362585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38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3025" y="9178925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0" tIns="46150" rIns="92300" bIns="46150" anchor="b"/>
          <a:lstStyle/>
          <a:p>
            <a:pPr algn="r"/>
            <a:fld id="{626C0AF5-638A-4054-8FF0-7F4CFAE79DE9}" type="slidenum">
              <a:rPr lang="ru-RU" sz="1200"/>
              <a:pPr algn="r"/>
              <a:t>4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3900"/>
            <a:ext cx="4835525" cy="36258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0275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3025" y="9178925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0" tIns="46150" rIns="92300" bIns="46150" anchor="b"/>
          <a:lstStyle/>
          <a:p>
            <a:pPr algn="r"/>
            <a:fld id="{626C0AF5-638A-4054-8FF0-7F4CFAE79DE9}" type="slidenum">
              <a:rPr lang="ru-RU" sz="1200"/>
              <a:pPr algn="r"/>
              <a:t>7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3900"/>
            <a:ext cx="4835525" cy="36258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429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20" y="2130429"/>
            <a:ext cx="777375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9" y="3886200"/>
            <a:ext cx="6401912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6B54-3F61-4CF3-851F-45A4696CD825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E0FAC-DFF5-4C37-8971-F1A2400B7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351A-F371-47AF-9785-0FCCB56D184F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69C5-DC48-45D0-BF9B-9208117BA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551" y="274642"/>
            <a:ext cx="205775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80" y="274642"/>
            <a:ext cx="602084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3EB4-3364-4EDC-98A3-D102395BB048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E421-0DE1-44FF-A035-9D13A2B7E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1E4B-0F5F-4665-A0CC-E8EC9D05916C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97B2-772D-4023-84D7-D473E8386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40" y="4406904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40" y="2906713"/>
            <a:ext cx="77737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72FBE-A342-4B9F-ACD7-8E623D3FF5C9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FC00-40E4-458D-AD05-801E70F20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80" y="1600204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9008" y="1600204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F471-62BB-4333-B0E0-2BD9E107D6BC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6127-1D2B-4715-AF84-0F5BAC701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834" y="1535113"/>
            <a:ext cx="40424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834" y="2174875"/>
            <a:ext cx="40424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74CBE-5DE3-4F2F-91A8-94E4C7AD8D73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40FB-3978-453C-9EA6-4B4D26F0F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3CD52-05CB-456F-8882-BE4010A6FA65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9682F-536C-4E12-9DD5-23251CA59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3355C-F6E7-4FD8-9A2F-6DD7C60ED9C3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22EF4-1242-4F83-8B32-EDCAE45C0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1" y="273050"/>
            <a:ext cx="300883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71" y="273054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1" y="1435103"/>
            <a:ext cx="300883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B6BB-AB87-41B3-B427-1796E0875374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09878-4BB2-48FB-B231-050E9C9DA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F345-9577-456B-B059-CE763D107B2B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7ABC3-BC3D-4BE2-9729-44701FC26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80" y="274638"/>
            <a:ext cx="823102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80" y="1600202"/>
            <a:ext cx="82310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80" y="6245225"/>
            <a:ext cx="21339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12D91F-81B4-4D99-94F5-BF96ABD3DFCC}" type="datetime1">
              <a:rPr lang="ru-RU" smtClean="0"/>
              <a:pPr>
                <a:defRPr/>
              </a:pPr>
              <a:t>25.10.2017</a:t>
            </a:fld>
            <a:endParaRPr lang="ru-RU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338" y="6245225"/>
            <a:ext cx="21339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F82F95-DA4D-4799-A38A-F25AB182E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_________Microsoft_Word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package" Target="../embeddings/_________Microsoft_Word3.docx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897776" y="293513"/>
            <a:ext cx="7396370" cy="81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АССОЦИАЦИЯ ВЫСШИХ УЧЕБНЫХ УЧРЕЖДЕНИЙ ТВЕРСКОЙ ОБЛАСТИ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8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Прямоугольник 13"/>
          <p:cNvSpPr>
            <a:spLocks noChangeArrowheads="1"/>
          </p:cNvSpPr>
          <p:nvPr/>
        </p:nvSpPr>
        <p:spPr bwMode="auto">
          <a:xfrm>
            <a:off x="1015655" y="4629150"/>
            <a:ext cx="714923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/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01077" y="1344707"/>
            <a:ext cx="7743434" cy="32567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НАИМЕНОВАНИЕ РЕАЛИЗОВАННОГО СОЦИАЛЬНОГО ПРОЕКТА: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«ТВОЁ ЗДОРОВЬЕ – В ТВОИХ РУКАХ!»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/>
                <a:cs typeface="Times New Roman"/>
              </a:rPr>
              <a:t>НАИМЕНОВНИЕ ГРАНТОДАТЕЛЯ: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УПРАВЛЕНИЕ ОБЩЕСТВЕННЫХ СВЯЗЕЙ АППАРАТА ПРАВИТЕЛЬСТВА ТВЕРСКОЙ ОБЛАСТИ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301262" y="5345084"/>
            <a:ext cx="66733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Тверь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октября  2017 года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69" y="258184"/>
            <a:ext cx="8859850" cy="102197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15% обследуемых получили консультации в поликлинике ТГМУ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Костя\Pictures\2009-01-31 НОВОЕ ФОТО\НОВОЕ ФОТО 0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795" y="3357564"/>
            <a:ext cx="4429894" cy="3322637"/>
          </a:xfrm>
          <a:prstGeom prst="rect">
            <a:avLst/>
          </a:prstGeom>
        </p:spPr>
      </p:pic>
      <p:pic>
        <p:nvPicPr>
          <p:cNvPr id="1028" name="Picture 4" descr="C:\Users\Костя\Pictures\2009-01-31 НОВОЕ ФОТО\НОВОЕ ФОТО 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50" y="1714500"/>
            <a:ext cx="4310811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0607" y="236668"/>
            <a:ext cx="8649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«ЗДОРОВЫЙ ЧЕЛОВЕК – САМОЕ ДРАГОЦЕННОЕ ПРОИЗВЕДЕНИЕ ПРИРОДЫ»                                                                             Томас </a:t>
            </a:r>
            <a:r>
              <a:rPr lang="ru-RU" sz="2000" b="1" dirty="0" err="1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Карлейль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0762" y="1409252"/>
            <a:ext cx="78208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Полученные результаты соответствуют заявленным цели и задачам социального проекта «Твоё здоровье в твоих руках!» — выявление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донозологических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изменений в организме человека и  популяризация здорового образа жизни современного человека. </a:t>
            </a:r>
          </a:p>
          <a:p>
            <a:pPr lvl="0" indent="450850" algn="just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акций «Палатка здоровья» получило отклик  в виде публикаций в прессе (Газета «Тверская жизнь», 8  сентября, №104, 2016 г.),  в передаче Тверской государственной телерадиовещательной компании 10 сентября 2016 г., благодарственных отзывов.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14984" y="3221251"/>
            <a:ext cx="58648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2800" b="1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2800" dirty="0">
              <a:solidFill>
                <a:srgbClr val="FFCC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1" y="502920"/>
            <a:ext cx="3565747" cy="2350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8" y="4142232"/>
            <a:ext cx="3391042" cy="240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212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4395" y="2441986"/>
            <a:ext cx="867066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исследование функционального состояния  населения для выявления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донозологических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изменений в организме и индивидуальная разработка коррекционных мероприятий;</a:t>
            </a:r>
          </a:p>
          <a:p>
            <a:pPr lvl="0" indent="90488" eaLnBrk="0" hangingPunct="0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 выявление факторов риска развития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сердечно-сосудистых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заболеваний по результатам анкетирования;</a:t>
            </a:r>
          </a:p>
          <a:p>
            <a:pPr indent="90488" eaLnBrk="0" hangingPunct="0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 повышение уровня информированности  населения по вопросам профилактики вредных зависимостей  и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медико-социальных аспектов профилактики заболеваний.</a:t>
            </a:r>
          </a:p>
          <a:p>
            <a:pPr lvl="0" indent="90488" eaLnBrk="0" hangingPunct="0"/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3487"/>
            <a:ext cx="9145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«ЕДИНСТВЕННАЯ КРАСОТА, КОТОРУЮ Я ЗНАЮ, - ЭТО ЗДОРОВЬЕ»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Г.ГЕЙНЕ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MakarovaII\Pictures\ob_jiz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1" y="935914"/>
            <a:ext cx="2311774" cy="17750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001384" y="1202499"/>
            <a:ext cx="5411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0488"/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ормирование у населения Тверского региона ценностного отношения к своему здоровью и навыков культуры здорового образа жизни.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4395" y="2884868"/>
            <a:ext cx="86706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90488" eaLnBrk="0" hangingPunct="0"/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90488" eaLnBrk="0" hangingPunct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Руководитель проекта: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доцент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Килейников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Д.В.</a:t>
            </a:r>
          </a:p>
          <a:p>
            <a:pPr lvl="0" indent="90488" eaLnBrk="0" hangingPunct="0"/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Ответственный исполнитель: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профессор Макарова И.И.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90488" eaLnBrk="0" hangingPunct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Контакты: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8-4822-35-98-70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3487"/>
            <a:ext cx="9145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ТВОЁ ЗДОРОВЬЕ – В ТВОИХ РУКАХ!                                                                                                                     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82602" y="850006"/>
            <a:ext cx="48553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/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Общая сумма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реализации социального проекта составила: 430 000 руб.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hangingPunct="0"/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счет гранта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320 000  руб.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hangingPunct="0"/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Услуга волонтеров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эквивалентна сумме: 110 000 руб.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11\Desktop\ГГ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39" y="875764"/>
            <a:ext cx="3155324" cy="2189408"/>
          </a:xfrm>
          <a:prstGeom prst="rect">
            <a:avLst/>
          </a:prstGeom>
          <a:noFill/>
        </p:spPr>
      </p:pic>
      <p:pic>
        <p:nvPicPr>
          <p:cNvPr id="10" name="Picture 2" descr="C:\Users\11\Desktop\НННН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1397" y="4378817"/>
            <a:ext cx="3219189" cy="229243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418358" y="304800"/>
            <a:ext cx="702615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 «ПАЛАТКА ЗДОРОВЬЯ»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1015655" y="4629150"/>
            <a:ext cx="714923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/>
          </a:p>
        </p:txBody>
      </p:sp>
      <p:sp>
        <p:nvSpPr>
          <p:cNvPr id="47141" name="Прямоугольник 12"/>
          <p:cNvSpPr>
            <a:spLocks noChangeArrowheads="1"/>
          </p:cNvSpPr>
          <p:nvPr/>
        </p:nvSpPr>
        <p:spPr bwMode="auto">
          <a:xfrm>
            <a:off x="1293935" y="1349377"/>
            <a:ext cx="686423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407989" y="1349377"/>
            <a:ext cx="8101463" cy="460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ru-RU" sz="1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FontTx/>
              <a:buChar char="-"/>
            </a:pPr>
            <a:endParaRPr lang="ru-RU" sz="1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ru-RU" sz="1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13920" y="1969102"/>
            <a:ext cx="7795532" cy="17543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kumimoji="0" lang="ru-RU" sz="1800" i="0" u="none" strike="noStrike" cap="none" normalizeH="0" baseline="0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4338" y="6245225"/>
            <a:ext cx="2398469" cy="476250"/>
          </a:xfrm>
        </p:spPr>
        <p:txBody>
          <a:bodyPr/>
          <a:lstStyle/>
          <a:p>
            <a:pPr>
              <a:defRPr/>
            </a:pPr>
            <a:r>
              <a:rPr lang="ru-RU" sz="1200" dirty="0">
                <a:latin typeface="+mj-lt"/>
                <a:cs typeface="Times New Roman" pitchFamily="18" charset="0"/>
              </a:rPr>
              <a:t>4</a:t>
            </a:r>
            <a:endParaRPr lang="ru-RU" sz="1200" dirty="0">
              <a:latin typeface="+mj-lt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2730" y="978946"/>
          <a:ext cx="8433996" cy="4787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Документ" r:id="rId4" imgW="9271413" imgH="4976291" progId="Word.Document.12">
                  <p:embed/>
                </p:oleObj>
              </mc:Choice>
              <mc:Fallback>
                <p:oleObj name="Документ" r:id="rId4" imgW="9271413" imgH="497629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30" y="978946"/>
                        <a:ext cx="8433996" cy="4787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72584" y="279700"/>
            <a:ext cx="70139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 «ПАЛАТКА ЗДОРОВЬЯ»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150607" y="822791"/>
          <a:ext cx="5228216" cy="3657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Документ" r:id="rId3" imgW="9252332" imgH="5494010" progId="Word.Document.12">
                  <p:embed/>
                </p:oleObj>
              </mc:Choice>
              <mc:Fallback>
                <p:oleObj name="Документ" r:id="rId3" imgW="9252332" imgH="549401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0607" y="822791"/>
                        <a:ext cx="5228216" cy="3657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00221"/>
              </p:ext>
            </p:extLst>
          </p:nvPr>
        </p:nvGraphicFramePr>
        <p:xfrm>
          <a:off x="3739896" y="3255264"/>
          <a:ext cx="5554711" cy="345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Документ" r:id="rId5" imgW="9252332" imgH="4930928" progId="Word.Document.12">
                  <p:embed/>
                </p:oleObj>
              </mc:Choice>
              <mc:Fallback>
                <p:oleObj name="Документ" r:id="rId5" imgW="9252332" imgH="4930928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9896" y="3255264"/>
                        <a:ext cx="5554711" cy="3457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634700"/>
            <a:ext cx="8231029" cy="782937"/>
          </a:xfrm>
        </p:spPr>
        <p:txBody>
          <a:bodyPr/>
          <a:lstStyle/>
          <a:p>
            <a:pPr lvl="0"/>
            <a:r>
              <a:rPr lang="ru-RU" sz="28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УЧАСТНИКОВ ПРОЕКТА:</a:t>
            </a:r>
            <a:br>
              <a:rPr lang="ru-RU" sz="28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923 ЧЕЛ.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80" y="1355464"/>
            <a:ext cx="8231029" cy="4770701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них организаторов: 18 чел.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Волонтеров: 10 чел.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Благополучателей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895 чел.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497B2-772D-4023-84D7-D473E8386A4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8066" y="1047860"/>
            <a:ext cx="3777522" cy="284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11\Desktop\CIMG34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7304" y="4044876"/>
            <a:ext cx="3797449" cy="2813124"/>
          </a:xfrm>
          <a:prstGeom prst="rect">
            <a:avLst/>
          </a:prstGeom>
          <a:noFill/>
        </p:spPr>
      </p:pic>
      <p:pic>
        <p:nvPicPr>
          <p:cNvPr id="20484" name="Picture 4" descr="C:\Users\11\Desktop\CIMG34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482" y="2864223"/>
            <a:ext cx="3784301" cy="2838226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70156" y="129092"/>
            <a:ext cx="8132780" cy="95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ВОЛОНТЕРЫ ФАКУЛЬТЕТА ВЫСШЕГО СЕСТРИНСКОГО ОБРАЗОВАНИЯ ТГМУ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1015655" y="4629150"/>
            <a:ext cx="714923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/>
          </a:p>
        </p:txBody>
      </p:sp>
      <p:sp>
        <p:nvSpPr>
          <p:cNvPr id="47141" name="Прямоугольник 12"/>
          <p:cNvSpPr>
            <a:spLocks noChangeArrowheads="1"/>
          </p:cNvSpPr>
          <p:nvPr/>
        </p:nvSpPr>
        <p:spPr bwMode="auto">
          <a:xfrm>
            <a:off x="1293935" y="1349377"/>
            <a:ext cx="686423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407989" y="1349377"/>
            <a:ext cx="8101463" cy="460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ru-RU" sz="1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  <a:buFontTx/>
              <a:buChar char="-"/>
            </a:pPr>
            <a:endParaRPr lang="ru-RU" sz="1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ru-RU" sz="1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13920" y="1969102"/>
            <a:ext cx="7795532" cy="14773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539750" algn="just" eaLnBrk="0" hangingPunct="0"/>
            <a:endParaRPr kumimoji="0" lang="ru-RU" sz="1800" i="0" u="none" strike="noStrike" cap="none" normalizeH="0" baseline="0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4338" y="6245225"/>
            <a:ext cx="2398469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cs typeface="Times New Roman" pitchFamily="18" charset="0"/>
              </a:rPr>
              <a:t>7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Picture 2" descr="C:\Documents and Settings\Admin\Рабочий стол\Волонтеры факультета ВС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71" y="1086522"/>
            <a:ext cx="8145346" cy="55571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39849"/>
            <a:ext cx="90149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РЕЗУЛЬТАТЫ ОБСЛЕДОВАНИЯ (</a:t>
            </a:r>
            <a:r>
              <a:rPr lang="en-US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=895)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9966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8488" y="853397"/>
          <a:ext cx="7831568" cy="503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898"/>
                <a:gridCol w="1247886"/>
                <a:gridCol w="2506533"/>
                <a:gridCol w="1409251"/>
              </a:tblGrid>
              <a:tr h="109981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Выявленные изменения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Выявленные изменения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987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Ожирение 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1-2- ст.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нарушение осанки 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44,6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981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Ожирение 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 ст.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сколиоз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482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плоскостопие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ВСД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39744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варикозное расширение вен нижних конечностей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нарушения деятельности сердца (аритмии и блокады проведения импульса в сердце)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247426"/>
            <a:ext cx="9145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 ПО ВЫЯВЛЕНИЮ ФАКТОРОВ РИСКА  РАЗВИТИЯ СЕРДЕЧНО-СОСУДИСТЫХ ЗАБОЛЕВАНИЙ</a:t>
            </a:r>
          </a:p>
          <a:p>
            <a:pPr lvl="0" algn="ctr"/>
            <a:r>
              <a:rPr lang="ru-RU" sz="20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n=465</a:t>
            </a:r>
            <a:r>
              <a:rPr lang="ru-RU" sz="2000" b="1" dirty="0" smtClean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99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23191" y="1422047"/>
          <a:ext cx="6298133" cy="495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9488"/>
                <a:gridCol w="2038645"/>
              </a:tblGrid>
              <a:tr h="54655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Факторы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6553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имеют избыток веса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6553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курение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58094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любят крепкие алкогольные напитки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6553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ведут здоровый образ жизни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646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имеют правильные представления о компонентах ЗОЖ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646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хотели бы получать сведения о ЗОЖ  от медицинских работников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6103</TotalTime>
  <Words>395</Words>
  <Application>Microsoft Office PowerPoint</Application>
  <PresentationFormat>Произвольный</PresentationFormat>
  <Paragraphs>107</Paragraphs>
  <Slides>12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Times New Roman</vt:lpstr>
      <vt:lpstr>1_Оформление по умолчанию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ВСЕГО УЧАСТНИКОВ ПРОЕКТА: 923 ЧЕЛ. </vt:lpstr>
      <vt:lpstr>Презентация PowerPoint</vt:lpstr>
      <vt:lpstr>Презентация PowerPoint</vt:lpstr>
      <vt:lpstr>Презентация PowerPoint</vt:lpstr>
      <vt:lpstr> 15% обследуемых получили консультации в поликлинике ТГМУ 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ТЕХНИЧЕСКОЕ ЗАДАНИЕ  НА РЕКОНСТРУКЦИЮ МОУ «СРЕДНЯЯ ШКОЛА №13»  (с устройством пристройки столовой)   в г. КИМРЫ   ТВЕРСКОЙ ОБЛАСТИ  А.А.Каспржак начальник департамента образования Тверской области</dc:title>
  <dc:creator>peres</dc:creator>
  <cp:lastModifiedBy>Ирина И. Макарова</cp:lastModifiedBy>
  <cp:revision>661</cp:revision>
  <cp:lastPrinted>2017-10-25T08:25:45Z</cp:lastPrinted>
  <dcterms:created xsi:type="dcterms:W3CDTF">2008-10-17T07:39:58Z</dcterms:created>
  <dcterms:modified xsi:type="dcterms:W3CDTF">2017-10-25T08:37:17Z</dcterms:modified>
</cp:coreProperties>
</file>