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7"/>
  </p:notesMasterIdLst>
  <p:sldIdLst>
    <p:sldId id="256" r:id="rId2"/>
    <p:sldId id="257" r:id="rId3"/>
    <p:sldId id="265" r:id="rId4"/>
    <p:sldId id="264" r:id="rId5"/>
    <p:sldId id="258" r:id="rId6"/>
    <p:sldId id="267" r:id="rId7"/>
    <p:sldId id="259" r:id="rId8"/>
    <p:sldId id="268" r:id="rId9"/>
    <p:sldId id="272" r:id="rId10"/>
    <p:sldId id="260" r:id="rId11"/>
    <p:sldId id="261" r:id="rId12"/>
    <p:sldId id="262" r:id="rId13"/>
    <p:sldId id="263" r:id="rId14"/>
    <p:sldId id="271" r:id="rId15"/>
    <p:sldId id="273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2" autoAdjust="0"/>
    <p:restoredTop sz="94660"/>
  </p:normalViewPr>
  <p:slideViewPr>
    <p:cSldViewPr>
      <p:cViewPr>
        <p:scale>
          <a:sx n="70" d="100"/>
          <a:sy n="70" d="100"/>
        </p:scale>
        <p:origin x="-137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Высокие показатели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Адаптивные способности</c:v>
                </c:pt>
                <c:pt idx="1">
                  <c:v>Нервно-психическая устойчивость</c:v>
                </c:pt>
                <c:pt idx="2">
                  <c:v>Коммуникативные способности</c:v>
                </c:pt>
                <c:pt idx="3">
                  <c:v>Моральная нормативность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</c:v>
                </c:pt>
                <c:pt idx="1">
                  <c:v>1</c:v>
                </c:pt>
                <c:pt idx="2">
                  <c:v>4</c:v>
                </c:pt>
                <c:pt idx="3">
                  <c:v>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Средние показатели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Адаптивные способности</c:v>
                </c:pt>
                <c:pt idx="1">
                  <c:v>Нервно-психическая устойчивость</c:v>
                </c:pt>
                <c:pt idx="2">
                  <c:v>Коммуникативные способности</c:v>
                </c:pt>
                <c:pt idx="3">
                  <c:v>Моральная нормативность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32</c:v>
                </c:pt>
                <c:pt idx="1">
                  <c:v>11</c:v>
                </c:pt>
                <c:pt idx="2">
                  <c:v>37</c:v>
                </c:pt>
                <c:pt idx="3">
                  <c:v>45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Низкие показатели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Адаптивные способности</c:v>
                </c:pt>
                <c:pt idx="1">
                  <c:v>Нервно-психическая устойчивость</c:v>
                </c:pt>
                <c:pt idx="2">
                  <c:v>Коммуникативные способности</c:v>
                </c:pt>
                <c:pt idx="3">
                  <c:v>Моральная нормативность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29</c:v>
                </c:pt>
                <c:pt idx="1">
                  <c:v>43</c:v>
                </c:pt>
                <c:pt idx="2">
                  <c:v>14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225600"/>
        <c:axId val="131468096"/>
      </c:barChart>
      <c:catAx>
        <c:axId val="131225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31468096"/>
        <c:crosses val="autoZero"/>
        <c:auto val="1"/>
        <c:lblAlgn val="ctr"/>
        <c:lblOffset val="100"/>
        <c:noMultiLvlLbl val="0"/>
      </c:catAx>
      <c:valAx>
        <c:axId val="13146809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31225600"/>
        <c:crosses val="autoZero"/>
        <c:crossBetween val="between"/>
      </c:valAx>
      <c:spPr>
        <a:noFill/>
        <a:ln w="25409">
          <a:noFill/>
        </a:ln>
      </c:spPr>
    </c:plotArea>
    <c:legend>
      <c:legendPos val="r"/>
      <c:layout>
        <c:manualLayout>
          <c:xMode val="edge"/>
          <c:yMode val="edge"/>
          <c:x val="0.83308256780402445"/>
          <c:y val="0.34446863540964479"/>
          <c:w val="0.15858409886264216"/>
          <c:h val="0.22605950212507589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Высокий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Уровень толерантности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62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Уровень толерантности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66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Уровень толерантности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8324352"/>
        <c:axId val="131472704"/>
      </c:barChart>
      <c:catAx>
        <c:axId val="148324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31472704"/>
        <c:crosses val="autoZero"/>
        <c:auto val="1"/>
        <c:lblAlgn val="ctr"/>
        <c:lblOffset val="100"/>
        <c:noMultiLvlLbl val="0"/>
      </c:catAx>
      <c:valAx>
        <c:axId val="13147270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48324352"/>
        <c:crosses val="autoZero"/>
        <c:crossBetween val="between"/>
      </c:valAx>
      <c:spPr>
        <a:noFill/>
        <a:ln w="25409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1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315944881889757E-2"/>
          <c:y val="4.8559313301893108E-2"/>
          <c:w val="0.77371106736657913"/>
          <c:h val="0.858602073090849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Высокие показатели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Цели в жизни</c:v>
                </c:pt>
                <c:pt idx="1">
                  <c:v>Процесс жизни</c:v>
                </c:pt>
                <c:pt idx="2">
                  <c:v>Результат Жизни</c:v>
                </c:pt>
                <c:pt idx="3">
                  <c:v>Локус контроля "Я"</c:v>
                </c:pt>
                <c:pt idx="4">
                  <c:v>Локус контроля "Жизнь"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97</c:v>
                </c:pt>
                <c:pt idx="1">
                  <c:v>61</c:v>
                </c:pt>
                <c:pt idx="2">
                  <c:v>67</c:v>
                </c:pt>
                <c:pt idx="3">
                  <c:v>72</c:v>
                </c:pt>
                <c:pt idx="4">
                  <c:v>80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Средние показатели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Цели в жизни</c:v>
                </c:pt>
                <c:pt idx="1">
                  <c:v>Процесс жизни</c:v>
                </c:pt>
                <c:pt idx="2">
                  <c:v>Результат Жизни</c:v>
                </c:pt>
                <c:pt idx="3">
                  <c:v>Локус контроля "Я"</c:v>
                </c:pt>
                <c:pt idx="4">
                  <c:v>Локус контроля "Жизнь"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31</c:v>
                </c:pt>
                <c:pt idx="1">
                  <c:v>67</c:v>
                </c:pt>
                <c:pt idx="2">
                  <c:v>62</c:v>
                </c:pt>
                <c:pt idx="3">
                  <c:v>57</c:v>
                </c:pt>
                <c:pt idx="4">
                  <c:v>49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Низкие показатели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Цели в жизни</c:v>
                </c:pt>
                <c:pt idx="1">
                  <c:v>Процесс жизни</c:v>
                </c:pt>
                <c:pt idx="2">
                  <c:v>Результат Жизни</c:v>
                </c:pt>
                <c:pt idx="3">
                  <c:v>Локус контроля "Я"</c:v>
                </c:pt>
                <c:pt idx="4">
                  <c:v>Локус контроля "Жизнь"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226624"/>
        <c:axId val="131475136"/>
      </c:barChart>
      <c:catAx>
        <c:axId val="131226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31475136"/>
        <c:crosses val="autoZero"/>
        <c:auto val="1"/>
        <c:lblAlgn val="ctr"/>
        <c:lblOffset val="100"/>
        <c:noMultiLvlLbl val="0"/>
      </c:catAx>
      <c:valAx>
        <c:axId val="13147513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31226624"/>
        <c:crosses val="autoZero"/>
        <c:crossBetween val="between"/>
      </c:valAx>
      <c:spPr>
        <a:noFill/>
        <a:ln w="25395">
          <a:noFill/>
        </a:ln>
      </c:spPr>
    </c:plotArea>
    <c:legend>
      <c:legendPos val="r"/>
      <c:layout>
        <c:manualLayout>
          <c:xMode val="edge"/>
          <c:yMode val="edge"/>
          <c:x val="0.83308256780402445"/>
          <c:y val="0.36929436881614291"/>
          <c:w val="0.15858409886264216"/>
          <c:h val="0.19843731778425655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Высокие показатели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Автономия</c:v>
                </c:pt>
                <c:pt idx="1">
                  <c:v>Самовыражение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32</c:v>
                </c:pt>
                <c:pt idx="1">
                  <c:v>32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Средние показатели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Автономия</c:v>
                </c:pt>
                <c:pt idx="1">
                  <c:v>Самовыражение 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74</c:v>
                </c:pt>
                <c:pt idx="1">
                  <c:v>83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Низкие показатели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Автономия</c:v>
                </c:pt>
                <c:pt idx="1">
                  <c:v>Самовыражение 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23</c:v>
                </c:pt>
                <c:pt idx="1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8324864"/>
        <c:axId val="131477440"/>
      </c:barChart>
      <c:catAx>
        <c:axId val="148324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31477440"/>
        <c:crosses val="autoZero"/>
        <c:auto val="1"/>
        <c:lblAlgn val="ctr"/>
        <c:lblOffset val="100"/>
        <c:noMultiLvlLbl val="0"/>
      </c:catAx>
      <c:valAx>
        <c:axId val="13147744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48324864"/>
        <c:crosses val="autoZero"/>
        <c:crossBetween val="between"/>
      </c:valAx>
      <c:spPr>
        <a:noFill/>
        <a:ln w="25406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Очень высокие показатели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Самодистанцирование</c:v>
                </c:pt>
                <c:pt idx="1">
                  <c:v>Самотрансценденция</c:v>
                </c:pt>
                <c:pt idx="2">
                  <c:v>Свобода</c:v>
                </c:pt>
                <c:pt idx="3">
                  <c:v>Ответственность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15</c:v>
                </c:pt>
                <c:pt idx="1">
                  <c:v>24</c:v>
                </c:pt>
                <c:pt idx="2">
                  <c:v>10</c:v>
                </c:pt>
                <c:pt idx="3">
                  <c:v>10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Высокие показатели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Самодистанцирование</c:v>
                </c:pt>
                <c:pt idx="1">
                  <c:v>Самотрансценденция</c:v>
                </c:pt>
                <c:pt idx="2">
                  <c:v>Свобода</c:v>
                </c:pt>
                <c:pt idx="3">
                  <c:v>Ответственность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36</c:v>
                </c:pt>
                <c:pt idx="1">
                  <c:v>30</c:v>
                </c:pt>
                <c:pt idx="2">
                  <c:v>40</c:v>
                </c:pt>
                <c:pt idx="3">
                  <c:v>32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Средний показатели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Самодистанцирование</c:v>
                </c:pt>
                <c:pt idx="1">
                  <c:v>Самотрансценденция</c:v>
                </c:pt>
                <c:pt idx="2">
                  <c:v>Свобода</c:v>
                </c:pt>
                <c:pt idx="3">
                  <c:v>Ответственность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75</c:v>
                </c:pt>
                <c:pt idx="1">
                  <c:v>67</c:v>
                </c:pt>
                <c:pt idx="2">
                  <c:v>75</c:v>
                </c:pt>
                <c:pt idx="3">
                  <c:v>88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Низкие показатели 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Самодистанцирование</c:v>
                </c:pt>
                <c:pt idx="1">
                  <c:v>Самотрансценденция</c:v>
                </c:pt>
                <c:pt idx="2">
                  <c:v>Свобода</c:v>
                </c:pt>
                <c:pt idx="3">
                  <c:v>Ответственность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40</c:v>
                </c:pt>
                <c:pt idx="1">
                  <c:v>45</c:v>
                </c:pt>
                <c:pt idx="2">
                  <c:v>41</c:v>
                </c:pt>
                <c:pt idx="3">
                  <c:v>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8460544"/>
        <c:axId val="131480896"/>
      </c:barChart>
      <c:catAx>
        <c:axId val="148460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31480896"/>
        <c:crosses val="autoZero"/>
        <c:auto val="1"/>
        <c:lblAlgn val="ctr"/>
        <c:lblOffset val="100"/>
        <c:noMultiLvlLbl val="0"/>
      </c:catAx>
      <c:valAx>
        <c:axId val="13148089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48460544"/>
        <c:crosses val="autoZero"/>
        <c:crossBetween val="between"/>
      </c:valAx>
      <c:spPr>
        <a:noFill/>
        <a:ln w="25406">
          <a:noFill/>
        </a:ln>
      </c:spPr>
    </c:plotArea>
    <c:legend>
      <c:legendPos val="r"/>
      <c:layout>
        <c:manualLayout>
          <c:xMode val="edge"/>
          <c:yMode val="edge"/>
          <c:x val="0.7926590113735783"/>
          <c:y val="0.34217999585117809"/>
          <c:w val="0.19900765529308836"/>
          <c:h val="0.2385224679713573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BEA74AC-7D47-4EA3-8ABB-7ABDDFF24E06}" type="datetimeFigureOut">
              <a:rPr lang="ru-RU"/>
              <a:pPr>
                <a:defRPr/>
              </a:pPr>
              <a:t>06.02.2019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20370E6-CCAA-425D-B3E5-3571DA8DBF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9238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05A2A-EA95-44DC-99D3-D5B957D0375C}" type="datetimeFigureOut">
              <a:rPr lang="ru-RU"/>
              <a:pPr>
                <a:defRPr/>
              </a:pPr>
              <a:t>06.02.2019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A7787-4674-4BB5-B36E-0FC0E3C3A2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A1869-ED90-460B-B066-4D0BF2D38E1B}" type="datetimeFigureOut">
              <a:rPr lang="ru-RU"/>
              <a:pPr>
                <a:defRPr/>
              </a:pPr>
              <a:t>06.02.2019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937FF-3C08-44D8-AD58-5D06242240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ADBD5-55ED-40A8-9F50-10821627FB24}" type="datetimeFigureOut">
              <a:rPr lang="ru-RU"/>
              <a:pPr>
                <a:defRPr/>
              </a:pPr>
              <a:t>06.02.2019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F8C29-554F-4005-A6C8-B665F41473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B3DF8-02C9-4B8F-A96C-3380F292FD94}" type="datetimeFigureOut">
              <a:rPr lang="ru-RU"/>
              <a:pPr>
                <a:defRPr/>
              </a:pPr>
              <a:t>06.02.2019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48616-30FD-4458-A26C-0BDEDD5BD9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7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8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25257-C7FF-46A4-A9A4-08230F50037A}" type="datetimeFigureOut">
              <a:rPr lang="ru-RU"/>
              <a:pPr>
                <a:defRPr/>
              </a:pPr>
              <a:t>06.02.2019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C1775-F9C0-44D0-82E3-57B19E20A8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7816E-A468-4538-B228-0BD7F0B86F6D}" type="datetimeFigureOut">
              <a:rPr lang="ru-RU"/>
              <a:pPr>
                <a:defRPr/>
              </a:pPr>
              <a:t>06.02.2019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37D42-5B37-462A-9869-A6FE1C1E6F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7C567-B28A-4872-969B-EA9F205EBDF0}" type="datetimeFigureOut">
              <a:rPr lang="ru-RU"/>
              <a:pPr>
                <a:defRPr/>
              </a:pPr>
              <a:t>06.02.2019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9109E-802F-4548-B704-675A4650AC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282B83-7177-4C4E-837B-6839A0550A2B}" type="datetimeFigureOut">
              <a:rPr lang="ru-RU"/>
              <a:pPr>
                <a:defRPr/>
              </a:pPr>
              <a:t>06.02.2019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194DB-899F-481F-874A-8A3E921A1F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0C55B-4159-40F0-8F25-545F9CDE422C}" type="datetimeFigureOut">
              <a:rPr lang="ru-RU"/>
              <a:pPr>
                <a:defRPr/>
              </a:pPr>
              <a:t>06.02.2019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F8FCD-E1BE-43AB-8DB0-E5F7960115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02A22-8155-401A-BA40-6C05D16E33AE}" type="datetimeFigureOut">
              <a:rPr lang="ru-RU"/>
              <a:pPr>
                <a:defRPr/>
              </a:pPr>
              <a:t>06.02.2019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D50DA-EFFE-4EA7-A24B-7B2E73DFBC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FEA58-7EBB-4E95-A051-358900BF0887}" type="datetimeFigureOut">
              <a:rPr lang="ru-RU"/>
              <a:pPr>
                <a:defRPr/>
              </a:pPr>
              <a:t>06.02.2019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A9D29-5495-4D55-828F-43EDCDFDF6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fld id="{F7642580-A241-46DA-8B45-FC59DA7F3AA5}" type="datetimeFigureOut">
              <a:rPr lang="ru-RU"/>
              <a:pPr>
                <a:defRPr/>
              </a:pPr>
              <a:t>06.02.2019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fld id="{35B56A44-F834-4CA2-930B-F798F79380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32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fontAlgn="base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2pPr>
      <a:lvl3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3pPr>
      <a:lvl4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4pPr>
      <a:lvl5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3203575" y="1052513"/>
            <a:ext cx="5653088" cy="302418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sz="4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О психологическом статусе студентов стоматологического факультета</a:t>
            </a:r>
            <a:r>
              <a:rPr lang="ru-R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14338" name="TextBox 3"/>
          <p:cNvSpPr txBox="1">
            <a:spLocks noChangeArrowheads="1"/>
          </p:cNvSpPr>
          <p:nvPr/>
        </p:nvSpPr>
        <p:spPr bwMode="auto">
          <a:xfrm>
            <a:off x="0" y="115888"/>
            <a:ext cx="9144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dirty="0">
                <a:latin typeface="Palatino Linotype" pitchFamily="18" charset="0"/>
              </a:rPr>
              <a:t>ФГБОУ ВО Тверской ГМУ Минздрава России</a:t>
            </a:r>
            <a:br>
              <a:rPr lang="ru-RU" sz="2000" dirty="0">
                <a:latin typeface="Palatino Linotype" pitchFamily="18" charset="0"/>
              </a:rPr>
            </a:br>
            <a:r>
              <a:rPr lang="ru-RU" sz="2000" dirty="0">
                <a:latin typeface="Palatino Linotype" pitchFamily="18" charset="0"/>
              </a:rPr>
              <a:t>Кафедра философии и психологии с курсами биоэтики и истории Отечества</a:t>
            </a:r>
          </a:p>
        </p:txBody>
      </p:sp>
      <p:pic>
        <p:nvPicPr>
          <p:cNvPr id="14339" name="Рисунок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6415" y="3429000"/>
            <a:ext cx="3816350" cy="309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Рисунок 7" descr="http://dizzwizz.ru/wp-content/uploads/2015/12/tatuirovka-bukva-psi-585x585.jpg"/>
          <p:cNvPicPr>
            <a:picLocks noChangeAspect="1" noChangeArrowheads="1"/>
          </p:cNvPicPr>
          <p:nvPr/>
        </p:nvPicPr>
        <p:blipFill>
          <a:blip r:embed="rId3"/>
          <a:srcRect l="12921" r="12921"/>
          <a:stretch>
            <a:fillRect/>
          </a:stretch>
        </p:blipFill>
        <p:spPr bwMode="auto">
          <a:xfrm>
            <a:off x="1331640" y="1054148"/>
            <a:ext cx="1485900" cy="20891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1124744"/>
          </a:xfrm>
        </p:spPr>
        <p:txBody>
          <a:bodyPr/>
          <a:lstStyle/>
          <a:p>
            <a:pPr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2400" dirty="0"/>
              <a:t>Методика диагностики общей коммуникативной толерантности (В.В. Бойко)</a:t>
            </a:r>
          </a:p>
        </p:txBody>
      </p:sp>
      <p:graphicFrame>
        <p:nvGraphicFramePr>
          <p:cNvPr id="2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6494987"/>
              </p:ext>
            </p:extLst>
          </p:nvPr>
        </p:nvGraphicFramePr>
        <p:xfrm>
          <a:off x="0" y="1341438"/>
          <a:ext cx="9144000" cy="5516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"/>
            <a:ext cx="8229600" cy="908720"/>
          </a:xfrm>
        </p:spPr>
        <p:txBody>
          <a:bodyPr/>
          <a:lstStyle/>
          <a:p>
            <a:pPr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2400" dirty="0"/>
              <a:t>Методика «</a:t>
            </a:r>
            <a:r>
              <a:rPr lang="ru-RU" sz="2400" dirty="0" err="1"/>
              <a:t>Смысложизненные</a:t>
            </a:r>
            <a:r>
              <a:rPr lang="ru-RU" sz="2400" dirty="0"/>
              <a:t> ориентации» (СЖО) разработанная Д. А. Леонтьевым</a:t>
            </a:r>
          </a:p>
        </p:txBody>
      </p:sp>
      <p:graphicFrame>
        <p:nvGraphicFramePr>
          <p:cNvPr id="3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1186504"/>
              </p:ext>
            </p:extLst>
          </p:nvPr>
        </p:nvGraphicFramePr>
        <p:xfrm>
          <a:off x="0" y="908720"/>
          <a:ext cx="9144000" cy="59492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5538"/>
          </a:xfrm>
        </p:spPr>
        <p:txBody>
          <a:bodyPr/>
          <a:lstStyle/>
          <a:p>
            <a:pPr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2400" dirty="0"/>
              <a:t>Методика </a:t>
            </a:r>
            <a:r>
              <a:rPr lang="ru-RU" sz="2400" dirty="0" err="1"/>
              <a:t>самодетерминации</a:t>
            </a:r>
            <a:r>
              <a:rPr lang="ru-RU" sz="2400" dirty="0"/>
              <a:t> К. </a:t>
            </a:r>
            <a:r>
              <a:rPr lang="ru-RU" sz="2400" dirty="0" err="1"/>
              <a:t>Шелдона</a:t>
            </a:r>
            <a:r>
              <a:rPr lang="ru-RU" sz="2400" dirty="0"/>
              <a:t> (</a:t>
            </a:r>
            <a:r>
              <a:rPr lang="ru-RU" sz="2400" dirty="0" err="1"/>
              <a:t>адапт</a:t>
            </a:r>
            <a:r>
              <a:rPr lang="ru-RU" sz="2400" dirty="0"/>
              <a:t>. вариант Е.Н. Осина)</a:t>
            </a:r>
          </a:p>
        </p:txBody>
      </p:sp>
      <p:graphicFrame>
        <p:nvGraphicFramePr>
          <p:cNvPr id="3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4927967"/>
              </p:ext>
            </p:extLst>
          </p:nvPr>
        </p:nvGraphicFramePr>
        <p:xfrm>
          <a:off x="0" y="1196975"/>
          <a:ext cx="9144000" cy="5661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"/>
            <a:ext cx="8229600" cy="620688"/>
          </a:xfrm>
        </p:spPr>
        <p:txBody>
          <a:bodyPr/>
          <a:lstStyle/>
          <a:p>
            <a:pPr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2400" dirty="0"/>
              <a:t>Шкала </a:t>
            </a:r>
            <a:r>
              <a:rPr lang="ru-RU" sz="2400" dirty="0" err="1"/>
              <a:t>экзистенции</a:t>
            </a:r>
            <a:r>
              <a:rPr lang="ru-RU" sz="2400" dirty="0"/>
              <a:t> Ш. </a:t>
            </a:r>
            <a:r>
              <a:rPr lang="ru-RU" sz="2400" dirty="0" err="1"/>
              <a:t>Лэнгле</a:t>
            </a:r>
            <a:r>
              <a:rPr lang="ru-RU" sz="2400" dirty="0"/>
              <a:t> и К. </a:t>
            </a:r>
            <a:r>
              <a:rPr lang="ru-RU" sz="2400" dirty="0" err="1"/>
              <a:t>Орглер</a:t>
            </a:r>
            <a:r>
              <a:rPr lang="ru-RU" sz="2400" dirty="0" smtClean="0"/>
              <a:t>.</a:t>
            </a:r>
            <a:endParaRPr lang="ru-RU" dirty="0"/>
          </a:p>
        </p:txBody>
      </p:sp>
      <p:graphicFrame>
        <p:nvGraphicFramePr>
          <p:cNvPr id="3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7536912"/>
              </p:ext>
            </p:extLst>
          </p:nvPr>
        </p:nvGraphicFramePr>
        <p:xfrm>
          <a:off x="0" y="764705"/>
          <a:ext cx="9144000" cy="6093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Group 6"/>
          <p:cNvGrpSpPr>
            <a:grpSpLocks noChangeAspect="1"/>
          </p:cNvGrpSpPr>
          <p:nvPr/>
        </p:nvGrpSpPr>
        <p:grpSpPr bwMode="auto">
          <a:xfrm>
            <a:off x="250825" y="188913"/>
            <a:ext cx="3168650" cy="3313112"/>
            <a:chOff x="3975" y="2466"/>
            <a:chExt cx="3671" cy="3623"/>
          </a:xfrm>
        </p:grpSpPr>
        <p:sp>
          <p:nvSpPr>
            <p:cNvPr id="30723" name="AutoShape 7"/>
            <p:cNvSpPr>
              <a:spLocks noChangeAspect="1" noChangeArrowheads="1"/>
            </p:cNvSpPr>
            <p:nvPr/>
          </p:nvSpPr>
          <p:spPr bwMode="auto">
            <a:xfrm>
              <a:off x="3975" y="2466"/>
              <a:ext cx="3671" cy="36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57263"/>
              <a:endParaRPr lang="ru-RU" sz="1900"/>
            </a:p>
          </p:txBody>
        </p:sp>
        <p:sp>
          <p:nvSpPr>
            <p:cNvPr id="30724" name="Oval 8"/>
            <p:cNvSpPr>
              <a:spLocks noChangeArrowheads="1"/>
            </p:cNvSpPr>
            <p:nvPr/>
          </p:nvSpPr>
          <p:spPr bwMode="auto">
            <a:xfrm>
              <a:off x="3975" y="2466"/>
              <a:ext cx="3671" cy="3623"/>
            </a:xfrm>
            <a:prstGeom prst="ellipse">
              <a:avLst/>
            </a:prstGeom>
            <a:solidFill>
              <a:srgbClr val="99CC00"/>
            </a:solidFill>
            <a:ln w="9525">
              <a:solidFill>
                <a:srgbClr val="99CC00"/>
              </a:solidFill>
              <a:round/>
              <a:headEnd/>
              <a:tailEnd/>
            </a:ln>
          </p:spPr>
          <p:txBody>
            <a:bodyPr/>
            <a:lstStyle/>
            <a:p>
              <a:pPr defTabSz="957263"/>
              <a:endParaRPr lang="ru-RU" sz="1900"/>
            </a:p>
          </p:txBody>
        </p:sp>
        <p:sp>
          <p:nvSpPr>
            <p:cNvPr id="30725" name="Oval 9"/>
            <p:cNvSpPr>
              <a:spLocks noChangeArrowheads="1"/>
            </p:cNvSpPr>
            <p:nvPr/>
          </p:nvSpPr>
          <p:spPr bwMode="auto">
            <a:xfrm>
              <a:off x="4963" y="3441"/>
              <a:ext cx="1694" cy="1673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957263"/>
              <a:endParaRPr lang="ru-RU" sz="1900"/>
            </a:p>
          </p:txBody>
        </p:sp>
        <p:sp>
          <p:nvSpPr>
            <p:cNvPr id="30726" name="Text Box 10"/>
            <p:cNvSpPr txBox="1">
              <a:spLocks noChangeArrowheads="1"/>
            </p:cNvSpPr>
            <p:nvPr/>
          </p:nvSpPr>
          <p:spPr bwMode="auto">
            <a:xfrm>
              <a:off x="4963" y="2745"/>
              <a:ext cx="1694" cy="557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defTabSz="957263"/>
              <a:r>
                <a:rPr lang="ru-RU" sz="1200">
                  <a:latin typeface="Times New Roman" pitchFamily="18" charset="0"/>
                </a:rPr>
                <a:t>психологическое здоровье</a:t>
              </a:r>
              <a:endParaRPr lang="ru-RU" sz="1900"/>
            </a:p>
          </p:txBody>
        </p:sp>
        <p:sp>
          <p:nvSpPr>
            <p:cNvPr id="30727" name="Text Box 11"/>
            <p:cNvSpPr txBox="1">
              <a:spLocks noChangeArrowheads="1"/>
            </p:cNvSpPr>
            <p:nvPr/>
          </p:nvSpPr>
          <p:spPr bwMode="auto">
            <a:xfrm>
              <a:off x="5105" y="3999"/>
              <a:ext cx="1411" cy="557"/>
            </a:xfrm>
            <a:prstGeom prst="rect">
              <a:avLst/>
            </a:prstGeom>
            <a:solidFill>
              <a:srgbClr val="FFCC00">
                <a:alpha val="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defTabSz="957263"/>
              <a:r>
                <a:rPr lang="ru-RU" sz="1200">
                  <a:latin typeface="Times New Roman" pitchFamily="18" charset="0"/>
                </a:rPr>
                <a:t>нравственное</a:t>
              </a:r>
            </a:p>
            <a:p>
              <a:pPr algn="ctr" defTabSz="957263"/>
              <a:r>
                <a:rPr lang="ru-RU" sz="1200">
                  <a:latin typeface="Times New Roman" pitchFamily="18" charset="0"/>
                </a:rPr>
                <a:t>здоровье</a:t>
              </a:r>
              <a:endParaRPr lang="ru-RU" sz="1900"/>
            </a:p>
          </p:txBody>
        </p:sp>
      </p:grpSp>
      <p:grpSp>
        <p:nvGrpSpPr>
          <p:cNvPr id="30728" name="Group 12"/>
          <p:cNvGrpSpPr>
            <a:grpSpLocks noChangeAspect="1"/>
          </p:cNvGrpSpPr>
          <p:nvPr/>
        </p:nvGrpSpPr>
        <p:grpSpPr bwMode="auto">
          <a:xfrm>
            <a:off x="2627313" y="2828925"/>
            <a:ext cx="6321425" cy="4029075"/>
            <a:chOff x="2281" y="2466"/>
            <a:chExt cx="7201" cy="4181"/>
          </a:xfrm>
        </p:grpSpPr>
        <p:sp>
          <p:nvSpPr>
            <p:cNvPr id="30729" name="AutoShape 13"/>
            <p:cNvSpPr>
              <a:spLocks noChangeAspect="1" noChangeArrowheads="1"/>
            </p:cNvSpPr>
            <p:nvPr/>
          </p:nvSpPr>
          <p:spPr bwMode="auto">
            <a:xfrm>
              <a:off x="2281" y="2466"/>
              <a:ext cx="7201" cy="4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defTabSz="957263"/>
              <a:endParaRPr lang="ru-RU" sz="1900"/>
            </a:p>
          </p:txBody>
        </p:sp>
        <p:sp>
          <p:nvSpPr>
            <p:cNvPr id="30730" name="Text Box 14"/>
            <p:cNvSpPr txBox="1">
              <a:spLocks noChangeArrowheads="1"/>
            </p:cNvSpPr>
            <p:nvPr/>
          </p:nvSpPr>
          <p:spPr bwMode="auto">
            <a:xfrm>
              <a:off x="2281" y="2466"/>
              <a:ext cx="2824" cy="975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defTabSz="957263"/>
              <a:r>
                <a:rPr lang="ru-RU" sz="2000" b="1">
                  <a:latin typeface="Times New Roman" pitchFamily="18" charset="0"/>
                </a:rPr>
                <a:t>Психологическое здоровье</a:t>
              </a:r>
              <a:endParaRPr lang="ru-RU" sz="1900"/>
            </a:p>
          </p:txBody>
        </p:sp>
        <p:sp>
          <p:nvSpPr>
            <p:cNvPr id="30731" name="Text Box 15"/>
            <p:cNvSpPr txBox="1">
              <a:spLocks noChangeArrowheads="1"/>
            </p:cNvSpPr>
            <p:nvPr/>
          </p:nvSpPr>
          <p:spPr bwMode="auto">
            <a:xfrm>
              <a:off x="6799" y="2466"/>
              <a:ext cx="2682" cy="974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defTabSz="957263"/>
              <a:r>
                <a:rPr lang="ru-RU" sz="2000" b="1">
                  <a:latin typeface="Times New Roman" pitchFamily="18" charset="0"/>
                </a:rPr>
                <a:t>Нравственное  здоровье</a:t>
              </a:r>
              <a:endParaRPr lang="ru-RU" sz="1900"/>
            </a:p>
          </p:txBody>
        </p:sp>
        <p:sp>
          <p:nvSpPr>
            <p:cNvPr id="30732" name="Text Box 16"/>
            <p:cNvSpPr txBox="1">
              <a:spLocks noChangeArrowheads="1"/>
            </p:cNvSpPr>
            <p:nvPr/>
          </p:nvSpPr>
          <p:spPr bwMode="auto">
            <a:xfrm>
              <a:off x="2563" y="3999"/>
              <a:ext cx="2259" cy="2648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defTabSz="957263"/>
              <a:r>
                <a:rPr lang="ru-RU" sz="1400" i="1">
                  <a:latin typeface="Times New Roman" pitchFamily="18" charset="0"/>
                </a:rPr>
                <a:t>Критерии:</a:t>
              </a:r>
            </a:p>
            <a:p>
              <a:pPr defTabSz="957263"/>
              <a:r>
                <a:rPr lang="ru-RU" sz="1400">
                  <a:latin typeface="Times New Roman" pitchFamily="18" charset="0"/>
                </a:rPr>
                <a:t>- адаптивность</a:t>
              </a:r>
            </a:p>
            <a:p>
              <a:pPr defTabSz="957263"/>
              <a:r>
                <a:rPr lang="ru-RU" sz="1400">
                  <a:latin typeface="Times New Roman" pitchFamily="18" charset="0"/>
                </a:rPr>
                <a:t>- адекватность</a:t>
              </a:r>
            </a:p>
            <a:p>
              <a:pPr defTabSz="957263"/>
              <a:r>
                <a:rPr lang="ru-RU" sz="1400">
                  <a:latin typeface="Times New Roman" pitchFamily="18" charset="0"/>
                </a:rPr>
                <a:t>- критичность</a:t>
              </a:r>
            </a:p>
            <a:p>
              <a:pPr defTabSz="957263"/>
              <a:r>
                <a:rPr lang="ru-RU" sz="1400">
                  <a:latin typeface="Times New Roman" pitchFamily="18" charset="0"/>
                </a:rPr>
                <a:t>- самоконтроль</a:t>
              </a:r>
            </a:p>
            <a:p>
              <a:pPr defTabSz="957263"/>
              <a:r>
                <a:rPr lang="ru-RU" sz="1400">
                  <a:latin typeface="Times New Roman" pitchFamily="18" charset="0"/>
                </a:rPr>
                <a:t>- автономия</a:t>
              </a:r>
            </a:p>
            <a:p>
              <a:pPr defTabSz="957263"/>
              <a:r>
                <a:rPr lang="ru-RU" sz="1400">
                  <a:latin typeface="Times New Roman" pitchFamily="18" charset="0"/>
                </a:rPr>
                <a:t>- независимость</a:t>
              </a:r>
            </a:p>
            <a:p>
              <a:pPr defTabSz="957263"/>
              <a:r>
                <a:rPr lang="ru-RU" sz="1400">
                  <a:latin typeface="Times New Roman" pitchFamily="18" charset="0"/>
                </a:rPr>
                <a:t>- ответственность</a:t>
              </a:r>
            </a:p>
            <a:p>
              <a:pPr defTabSz="957263"/>
              <a:r>
                <a:rPr lang="ru-RU" sz="1400">
                  <a:latin typeface="Times New Roman" pitchFamily="18" charset="0"/>
                </a:rPr>
                <a:t>- самоактуализация</a:t>
              </a:r>
            </a:p>
            <a:p>
              <a:pPr defTabSz="957263"/>
              <a:r>
                <a:rPr lang="ru-RU" sz="1400">
                  <a:latin typeface="Times New Roman" pitchFamily="18" charset="0"/>
                </a:rPr>
                <a:t>- работоспособность</a:t>
              </a:r>
              <a:endParaRPr lang="ru-RU" sz="1600">
                <a:latin typeface="Times New Roman" pitchFamily="18" charset="0"/>
              </a:endParaRPr>
            </a:p>
            <a:p>
              <a:pPr defTabSz="957263"/>
              <a:endParaRPr lang="ru-RU" sz="1900"/>
            </a:p>
          </p:txBody>
        </p:sp>
        <p:sp>
          <p:nvSpPr>
            <p:cNvPr id="30733" name="Text Box 17"/>
            <p:cNvSpPr txBox="1">
              <a:spLocks noChangeArrowheads="1"/>
            </p:cNvSpPr>
            <p:nvPr/>
          </p:nvSpPr>
          <p:spPr bwMode="auto">
            <a:xfrm>
              <a:off x="6940" y="3999"/>
              <a:ext cx="2401" cy="1394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57263"/>
              <a:r>
                <a:rPr lang="ru-RU">
                  <a:latin typeface="Times New Roman" pitchFamily="18" charset="0"/>
                </a:rPr>
                <a:t>- моральная нормативность</a:t>
              </a:r>
            </a:p>
            <a:p>
              <a:pPr defTabSz="957263"/>
              <a:r>
                <a:rPr lang="ru-RU">
                  <a:latin typeface="Times New Roman" pitchFamily="18" charset="0"/>
                </a:rPr>
                <a:t>- этика ответственности</a:t>
              </a:r>
              <a:endParaRPr lang="ru-RU" sz="1600">
                <a:latin typeface="Times New Roman" pitchFamily="18" charset="0"/>
              </a:endParaRPr>
            </a:p>
            <a:p>
              <a:pPr defTabSz="957263"/>
              <a:endParaRPr lang="ru-RU" sz="1900"/>
            </a:p>
          </p:txBody>
        </p:sp>
        <p:sp>
          <p:nvSpPr>
            <p:cNvPr id="30734" name="AutoShape 18"/>
            <p:cNvSpPr>
              <a:spLocks noChangeArrowheads="1"/>
            </p:cNvSpPr>
            <p:nvPr/>
          </p:nvSpPr>
          <p:spPr bwMode="auto">
            <a:xfrm>
              <a:off x="3551" y="3442"/>
              <a:ext cx="283" cy="556"/>
            </a:xfrm>
            <a:prstGeom prst="downArrow">
              <a:avLst>
                <a:gd name="adj1" fmla="val 50000"/>
                <a:gd name="adj2" fmla="val 4911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/>
            <a:lstStyle/>
            <a:p>
              <a:pPr defTabSz="957263"/>
              <a:endParaRPr lang="ru-RU" sz="1900"/>
            </a:p>
          </p:txBody>
        </p:sp>
        <p:sp>
          <p:nvSpPr>
            <p:cNvPr id="30735" name="AutoShape 19"/>
            <p:cNvSpPr>
              <a:spLocks noChangeArrowheads="1"/>
            </p:cNvSpPr>
            <p:nvPr/>
          </p:nvSpPr>
          <p:spPr bwMode="auto">
            <a:xfrm>
              <a:off x="7928" y="3442"/>
              <a:ext cx="284" cy="556"/>
            </a:xfrm>
            <a:prstGeom prst="downArrow">
              <a:avLst>
                <a:gd name="adj1" fmla="val 50000"/>
                <a:gd name="adj2" fmla="val 4894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/>
            <a:lstStyle/>
            <a:p>
              <a:pPr defTabSz="957263"/>
              <a:endParaRPr lang="ru-RU" sz="1900"/>
            </a:p>
          </p:txBody>
        </p:sp>
        <p:sp>
          <p:nvSpPr>
            <p:cNvPr id="30736" name="AutoShape 20"/>
            <p:cNvSpPr>
              <a:spLocks noChangeArrowheads="1"/>
            </p:cNvSpPr>
            <p:nvPr/>
          </p:nvSpPr>
          <p:spPr bwMode="auto">
            <a:xfrm>
              <a:off x="5104" y="2745"/>
              <a:ext cx="1694" cy="278"/>
            </a:xfrm>
            <a:prstGeom prst="rightArrow">
              <a:avLst>
                <a:gd name="adj1" fmla="val 50000"/>
                <a:gd name="adj2" fmla="val 152338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defTabSz="957263"/>
              <a:endParaRPr lang="ru-RU" sz="19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132856"/>
            <a:ext cx="8229600" cy="160020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1514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1"/>
          <p:cNvSpPr txBox="1">
            <a:spLocks noChangeArrowheads="1"/>
          </p:cNvSpPr>
          <p:nvPr/>
        </p:nvSpPr>
        <p:spPr bwMode="auto">
          <a:xfrm>
            <a:off x="0" y="404813"/>
            <a:ext cx="91440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Palatino Linotype" pitchFamily="18" charset="0"/>
              </a:rPr>
              <a:t>	</a:t>
            </a:r>
            <a:r>
              <a:rPr lang="ru-RU" sz="2800">
                <a:latin typeface="Palatino Linotype" pitchFamily="18" charset="0"/>
              </a:rPr>
              <a:t>Формирование профессиональной идентичности врача</a:t>
            </a:r>
            <a:endParaRPr lang="ru-RU" sz="2400">
              <a:latin typeface="Palatino Linotype" pitchFamily="18" charset="0"/>
            </a:endParaRPr>
          </a:p>
          <a:p>
            <a:pPr algn="just"/>
            <a:r>
              <a:rPr lang="ru-RU">
                <a:latin typeface="Palatino Linotype" pitchFamily="18" charset="0"/>
              </a:rPr>
              <a:t>	</a:t>
            </a:r>
          </a:p>
        </p:txBody>
      </p:sp>
      <p:pic>
        <p:nvPicPr>
          <p:cNvPr id="15362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2780928"/>
            <a:ext cx="7885113" cy="3845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Прямоугольник 1"/>
          <p:cNvSpPr>
            <a:spLocks noChangeArrowheads="1"/>
          </p:cNvSpPr>
          <p:nvPr/>
        </p:nvSpPr>
        <p:spPr bwMode="auto">
          <a:xfrm>
            <a:off x="0" y="620713"/>
            <a:ext cx="914400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>
                <a:latin typeface="Palatino Linotype" pitchFamily="18" charset="0"/>
              </a:rPr>
              <a:t>	</a:t>
            </a:r>
            <a:r>
              <a:rPr lang="ru-RU" sz="2800" dirty="0">
                <a:latin typeface="Palatino Linotype" pitchFamily="18" charset="0"/>
              </a:rPr>
              <a:t>Профессионально важные качества и личностный статус </a:t>
            </a:r>
            <a:r>
              <a:rPr lang="ru-RU" sz="2800" dirty="0" smtClean="0">
                <a:latin typeface="Palatino Linotype" pitchFamily="18" charset="0"/>
              </a:rPr>
              <a:t>медика</a:t>
            </a:r>
          </a:p>
          <a:p>
            <a:pPr algn="ctr"/>
            <a:r>
              <a:rPr lang="ru-RU" sz="2400" b="1" dirty="0" smtClean="0">
                <a:latin typeface="+mn-lt"/>
              </a:rPr>
              <a:t>ОК-2</a:t>
            </a:r>
          </a:p>
          <a:p>
            <a:pPr algn="ctr"/>
            <a:r>
              <a:rPr lang="ru-RU" sz="2400" b="1" dirty="0" smtClean="0">
                <a:latin typeface="+mn-lt"/>
              </a:rPr>
              <a:t>ОК-5</a:t>
            </a:r>
            <a:endParaRPr lang="ru-RU" sz="2400" b="1" dirty="0">
              <a:latin typeface="+mn-lt"/>
            </a:endParaRPr>
          </a:p>
          <a:p>
            <a:pPr algn="ctr"/>
            <a:r>
              <a:rPr lang="ru-RU" sz="2400" b="1" dirty="0" smtClean="0">
                <a:latin typeface="+mn-lt"/>
              </a:rPr>
              <a:t>ОК-8</a:t>
            </a:r>
            <a:endParaRPr lang="ru-RU" sz="2400" b="1" dirty="0">
              <a:latin typeface="+mn-lt"/>
            </a:endParaRPr>
          </a:p>
          <a:p>
            <a:pPr algn="ctr"/>
            <a:r>
              <a:rPr lang="ru-RU" sz="2400" b="1" dirty="0" smtClean="0">
                <a:latin typeface="+mn-lt"/>
              </a:rPr>
              <a:t>ПК-1</a:t>
            </a:r>
            <a:endParaRPr lang="ru-RU" sz="2400" b="1" dirty="0">
              <a:latin typeface="+mn-lt"/>
            </a:endParaRPr>
          </a:p>
        </p:txBody>
      </p:sp>
      <p:pic>
        <p:nvPicPr>
          <p:cNvPr id="16386" name="Рисунок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68538" y="3068638"/>
            <a:ext cx="5183187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Прямоугольник 1"/>
          <p:cNvSpPr>
            <a:spLocks noChangeArrowheads="1"/>
          </p:cNvSpPr>
          <p:nvPr/>
        </p:nvSpPr>
        <p:spPr bwMode="auto">
          <a:xfrm>
            <a:off x="0" y="0"/>
            <a:ext cx="9144000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dirty="0">
                <a:latin typeface="Palatino Linotype" pitchFamily="18" charset="0"/>
              </a:rPr>
              <a:t>	</a:t>
            </a:r>
            <a:r>
              <a:rPr lang="ru-RU" sz="2600" dirty="0">
                <a:latin typeface="Palatino Linotype" pitchFamily="18" charset="0"/>
              </a:rPr>
              <a:t>С целью выявления </a:t>
            </a:r>
            <a:r>
              <a:rPr lang="ru-RU" sz="2600" dirty="0" err="1">
                <a:latin typeface="Palatino Linotype" pitchFamily="18" charset="0"/>
              </a:rPr>
              <a:t>интериоризации</a:t>
            </a:r>
            <a:r>
              <a:rPr lang="ru-RU" sz="2600" dirty="0">
                <a:latin typeface="Palatino Linotype" pitchFamily="18" charset="0"/>
              </a:rPr>
              <a:t> социально-культурных, мировоззренческих, аксиологических и экзистенциальных установок у студентов в период с октября 2018 г. до ноября 2018 г. было проведено групповое психодиагностическое тестирование студентов 1</a:t>
            </a:r>
            <a:r>
              <a:rPr lang="en-US" sz="2600" dirty="0">
                <a:latin typeface="Palatino Linotype" pitchFamily="18" charset="0"/>
              </a:rPr>
              <a:t> (55 </a:t>
            </a:r>
            <a:r>
              <a:rPr lang="ru-RU" sz="2600" dirty="0">
                <a:latin typeface="Palatino Linotype" pitchFamily="18" charset="0"/>
              </a:rPr>
              <a:t>чел.</a:t>
            </a:r>
            <a:r>
              <a:rPr lang="en-US" sz="2600" dirty="0">
                <a:latin typeface="Palatino Linotype" pitchFamily="18" charset="0"/>
              </a:rPr>
              <a:t>)</a:t>
            </a:r>
            <a:r>
              <a:rPr lang="ru-RU" sz="2600" dirty="0">
                <a:latin typeface="Palatino Linotype" pitchFamily="18" charset="0"/>
              </a:rPr>
              <a:t> и 2 (74 чел.) курсов </a:t>
            </a:r>
            <a:r>
              <a:rPr lang="ru-RU" sz="2600" dirty="0" err="1">
                <a:latin typeface="Palatino Linotype" pitchFamily="18" charset="0"/>
              </a:rPr>
              <a:t>стом</a:t>
            </a:r>
            <a:r>
              <a:rPr lang="ru-RU" sz="2600" dirty="0">
                <a:latin typeface="Palatino Linotype" pitchFamily="18" charset="0"/>
              </a:rPr>
              <a:t>-ого ф-та.</a:t>
            </a:r>
          </a:p>
        </p:txBody>
      </p:sp>
      <p:pic>
        <p:nvPicPr>
          <p:cNvPr id="17410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2509838"/>
            <a:ext cx="7778750" cy="434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3175" y="404813"/>
            <a:ext cx="9144000" cy="64627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>
                <a:latin typeface="+mn-lt"/>
                <a:cs typeface="+mn-cs"/>
              </a:rPr>
              <a:t>Базу психодиагностических методик составили: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000" dirty="0">
              <a:latin typeface="+mn-lt"/>
              <a:cs typeface="+mn-cs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000" dirty="0">
                <a:latin typeface="+mn-lt"/>
                <a:cs typeface="+mn-cs"/>
              </a:rPr>
              <a:t>Многоуровневый личностный опросник (МЛО) «Адаптивность» разработанный А. Г. </a:t>
            </a:r>
            <a:r>
              <a:rPr lang="ru-RU" sz="3000" dirty="0" err="1">
                <a:latin typeface="+mn-lt"/>
                <a:cs typeface="+mn-cs"/>
              </a:rPr>
              <a:t>Маклаковым</a:t>
            </a:r>
            <a:r>
              <a:rPr lang="ru-RU" sz="3000" dirty="0">
                <a:latin typeface="+mn-lt"/>
                <a:cs typeface="+mn-cs"/>
              </a:rPr>
              <a:t> и С. В. </a:t>
            </a:r>
            <a:r>
              <a:rPr lang="ru-RU" sz="3000" dirty="0" err="1">
                <a:latin typeface="+mn-lt"/>
                <a:cs typeface="+mn-cs"/>
              </a:rPr>
              <a:t>Чермяниным</a:t>
            </a:r>
            <a:r>
              <a:rPr lang="ru-RU" sz="3000" dirty="0">
                <a:latin typeface="+mn-lt"/>
                <a:cs typeface="+mn-cs"/>
              </a:rPr>
              <a:t>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000" dirty="0">
                <a:latin typeface="+mn-lt"/>
                <a:cs typeface="+mn-cs"/>
              </a:rPr>
              <a:t>Методика диагностики общей коммуникативной толерантности (В.В. Бойко);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000" dirty="0">
                <a:latin typeface="+mn-lt"/>
                <a:cs typeface="+mn-cs"/>
              </a:rPr>
              <a:t>Методика «</a:t>
            </a:r>
            <a:r>
              <a:rPr lang="ru-RU" sz="3000" dirty="0" err="1">
                <a:latin typeface="+mn-lt"/>
                <a:cs typeface="+mn-cs"/>
              </a:rPr>
              <a:t>Смысложизненные</a:t>
            </a:r>
            <a:r>
              <a:rPr lang="ru-RU" sz="3000" dirty="0">
                <a:latin typeface="+mn-lt"/>
                <a:cs typeface="+mn-cs"/>
              </a:rPr>
              <a:t> ориентации» (СЖО) разработанная Д. А. Леонтьевым;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000" dirty="0">
                <a:latin typeface="+mn-lt"/>
                <a:cs typeface="+mn-cs"/>
              </a:rPr>
              <a:t>Методика </a:t>
            </a:r>
            <a:r>
              <a:rPr lang="ru-RU" sz="3000" dirty="0" err="1">
                <a:latin typeface="+mn-lt"/>
                <a:cs typeface="+mn-cs"/>
              </a:rPr>
              <a:t>самодетерминации</a:t>
            </a:r>
            <a:r>
              <a:rPr lang="ru-RU" sz="3000" dirty="0">
                <a:latin typeface="+mn-lt"/>
                <a:cs typeface="+mn-cs"/>
              </a:rPr>
              <a:t> К. </a:t>
            </a:r>
            <a:r>
              <a:rPr lang="ru-RU" sz="3000" dirty="0" err="1">
                <a:latin typeface="+mn-lt"/>
                <a:cs typeface="+mn-cs"/>
              </a:rPr>
              <a:t>Шелдона</a:t>
            </a:r>
            <a:r>
              <a:rPr lang="ru-RU" sz="3000" dirty="0">
                <a:latin typeface="+mn-lt"/>
                <a:cs typeface="+mn-cs"/>
              </a:rPr>
              <a:t> (</a:t>
            </a:r>
            <a:r>
              <a:rPr lang="ru-RU" sz="3000" dirty="0" err="1">
                <a:latin typeface="+mn-lt"/>
                <a:cs typeface="+mn-cs"/>
              </a:rPr>
              <a:t>адапт</a:t>
            </a:r>
            <a:r>
              <a:rPr lang="ru-RU" sz="3000" dirty="0">
                <a:latin typeface="+mn-lt"/>
                <a:cs typeface="+mn-cs"/>
              </a:rPr>
              <a:t>. вариант Е.Н. Осина);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000" dirty="0">
                <a:latin typeface="+mn-lt"/>
                <a:cs typeface="+mn-cs"/>
              </a:rPr>
              <a:t>Шкала </a:t>
            </a:r>
            <a:r>
              <a:rPr lang="ru-RU" sz="3000" dirty="0" err="1">
                <a:latin typeface="+mn-lt"/>
                <a:cs typeface="+mn-cs"/>
              </a:rPr>
              <a:t>экзистенции</a:t>
            </a:r>
            <a:r>
              <a:rPr lang="ru-RU" sz="3000" dirty="0">
                <a:latin typeface="+mn-lt"/>
                <a:cs typeface="+mn-cs"/>
              </a:rPr>
              <a:t> Ш. </a:t>
            </a:r>
            <a:r>
              <a:rPr lang="ru-RU" sz="3000" dirty="0" err="1">
                <a:latin typeface="+mn-lt"/>
                <a:cs typeface="+mn-cs"/>
              </a:rPr>
              <a:t>Лэнгле</a:t>
            </a:r>
            <a:r>
              <a:rPr lang="ru-RU" sz="3000" dirty="0">
                <a:latin typeface="+mn-lt"/>
                <a:cs typeface="+mn-cs"/>
              </a:rPr>
              <a:t> и К. </a:t>
            </a:r>
            <a:r>
              <a:rPr lang="ru-RU" sz="3000" dirty="0" err="1">
                <a:latin typeface="+mn-lt"/>
                <a:cs typeface="+mn-cs"/>
              </a:rPr>
              <a:t>Орглер</a:t>
            </a:r>
            <a:r>
              <a:rPr lang="ru-RU" sz="3000" dirty="0">
                <a:latin typeface="+mn-lt"/>
                <a:cs typeface="+mn-cs"/>
              </a:rPr>
              <a:t>.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>
              <a:latin typeface="+mn-lt"/>
              <a:cs typeface="+mn-cs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>
              <a:latin typeface="+mn-lt"/>
              <a:cs typeface="+mn-cs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413"/>
          </a:xfrm>
        </p:spPr>
        <p:txBody>
          <a:bodyPr/>
          <a:lstStyle/>
          <a:p>
            <a:pPr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2400" dirty="0"/>
              <a:t>Многоуровневый личностный опросник (МЛО) «</a:t>
            </a:r>
            <a:r>
              <a:rPr lang="ru-RU" sz="2400" b="1" dirty="0"/>
              <a:t>Адаптивность</a:t>
            </a:r>
            <a:r>
              <a:rPr lang="ru-RU" sz="2400" dirty="0"/>
              <a:t>» разработанный А. Г. </a:t>
            </a:r>
            <a:r>
              <a:rPr lang="ru-RU" sz="2400" dirty="0" err="1"/>
              <a:t>Маклаковым</a:t>
            </a:r>
            <a:r>
              <a:rPr lang="ru-RU" sz="2400" dirty="0"/>
              <a:t> и С. В. </a:t>
            </a:r>
            <a:r>
              <a:rPr lang="ru-RU" sz="2400" dirty="0" err="1"/>
              <a:t>Чермяниным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9050" y="1412875"/>
            <a:ext cx="9144000" cy="5632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Адаптивность</a:t>
            </a:r>
            <a:r>
              <a:rPr lang="ru-RU" dirty="0">
                <a:latin typeface="+mn-lt"/>
                <a:cs typeface="+mn-cs"/>
              </a:rPr>
              <a:t> – способность к ослаблению и устранению внутреннего психического напряже­ния, беспокойства, </a:t>
            </a:r>
            <a:r>
              <a:rPr lang="ru-RU" dirty="0" err="1">
                <a:latin typeface="+mn-lt"/>
                <a:cs typeface="+mn-cs"/>
              </a:rPr>
              <a:t>дестабилизационного</a:t>
            </a:r>
            <a:r>
              <a:rPr lang="ru-RU" dirty="0">
                <a:latin typeface="+mn-lt"/>
                <a:cs typeface="+mn-cs"/>
              </a:rPr>
              <a:t> состояния, возникаю­щего у личности в процессе ее взаимодействия с социумом; (А.А. </a:t>
            </a:r>
            <a:r>
              <a:rPr lang="ru-RU" dirty="0" err="1">
                <a:latin typeface="+mn-lt"/>
                <a:cs typeface="+mn-cs"/>
              </a:rPr>
              <a:t>Реан</a:t>
            </a:r>
            <a:r>
              <a:rPr lang="ru-RU" dirty="0">
                <a:latin typeface="+mn-lt"/>
                <a:cs typeface="+mn-cs"/>
              </a:rPr>
              <a:t>)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Нервно-психическая устойчивость</a:t>
            </a:r>
            <a:r>
              <a:rPr lang="ru-RU" dirty="0">
                <a:latin typeface="+mn-lt"/>
                <a:cs typeface="+mn-cs"/>
              </a:rPr>
              <a:t> – интегральная совокупность врожденных (биологически обусловленных) и приобретенных личностных качеств, мобилизационных ресурсов и резервных психофизиологических возможностей организма, обеспечивающих оптимальное функционирование индивида в неблагоприятных условиях профессиональной среды; (Г.И. </a:t>
            </a:r>
            <a:r>
              <a:rPr lang="ru-RU" dirty="0" err="1">
                <a:latin typeface="+mn-lt"/>
                <a:cs typeface="+mn-cs"/>
              </a:rPr>
              <a:t>Акинщикова</a:t>
            </a:r>
            <a:r>
              <a:rPr lang="ru-RU" dirty="0">
                <a:latin typeface="+mn-lt"/>
                <a:cs typeface="+mn-cs"/>
              </a:rPr>
              <a:t>)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Коммуникативные способности</a:t>
            </a:r>
            <a:r>
              <a:rPr lang="ru-RU" dirty="0">
                <a:latin typeface="+mn-lt"/>
                <a:cs typeface="+mn-cs"/>
              </a:rPr>
              <a:t> – индивидуально-психологические особенности личности, обеспечивающие динамику и эффективность успешности приобретения знаний и формирования навыков, а также выработку на творческой основе умений установления и поддержания взаимодействия на партнерской основе; (Е.А. </a:t>
            </a:r>
            <a:r>
              <a:rPr lang="ru-RU" dirty="0" err="1">
                <a:latin typeface="+mn-lt"/>
                <a:cs typeface="+mn-cs"/>
              </a:rPr>
              <a:t>Кукуев</a:t>
            </a:r>
            <a:r>
              <a:rPr lang="ru-RU" dirty="0">
                <a:latin typeface="+mn-lt"/>
                <a:cs typeface="+mn-cs"/>
              </a:rPr>
              <a:t>)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Моральная нормативность</a:t>
            </a:r>
            <a:r>
              <a:rPr lang="ru-RU" dirty="0">
                <a:latin typeface="+mn-lt"/>
                <a:cs typeface="+mn-cs"/>
              </a:rPr>
              <a:t> – способность адекватно воспринимать индивидом предлагаемую для него определённую социальную роль. То есть сочетать без ущерба для себя  свои морально-нравственные нормы,  нормы социума и отношение к требованиям непосредственного социального окружения.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1438"/>
          </a:xfrm>
        </p:spPr>
        <p:txBody>
          <a:bodyPr/>
          <a:lstStyle/>
          <a:p>
            <a:pPr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2400" dirty="0"/>
              <a:t>Многоуровневый личностный опросник (МЛО) «</a:t>
            </a:r>
            <a:r>
              <a:rPr lang="ru-RU" sz="2400" b="1" dirty="0"/>
              <a:t>Адаптивность</a:t>
            </a:r>
            <a:r>
              <a:rPr lang="ru-RU" sz="2400" dirty="0"/>
              <a:t>» разработанный А. Г. </a:t>
            </a:r>
            <a:r>
              <a:rPr lang="ru-RU" sz="2400" dirty="0" err="1"/>
              <a:t>Маклаковым</a:t>
            </a:r>
            <a:r>
              <a:rPr lang="ru-RU" sz="2400" dirty="0"/>
              <a:t> и С. В. </a:t>
            </a:r>
            <a:r>
              <a:rPr lang="ru-RU" sz="2400" dirty="0" err="1"/>
              <a:t>Чермяниным</a:t>
            </a:r>
            <a:endParaRPr lang="ru-RU" sz="2400" dirty="0"/>
          </a:p>
        </p:txBody>
      </p:sp>
      <p:graphicFrame>
        <p:nvGraphicFramePr>
          <p:cNvPr id="3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2357125"/>
              </p:ext>
            </p:extLst>
          </p:nvPr>
        </p:nvGraphicFramePr>
        <p:xfrm>
          <a:off x="0" y="1268761"/>
          <a:ext cx="9144000" cy="5589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5400"/>
            <a:ext cx="9167813" cy="68018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ru-RU" sz="2200" b="1" dirty="0">
                <a:latin typeface="Palatino Linotype" pitchFamily="18" charset="0"/>
              </a:rPr>
              <a:t>Проблема </a:t>
            </a:r>
            <a:r>
              <a:rPr lang="ru-RU" sz="2200" dirty="0">
                <a:latin typeface="Palatino Linotype" pitchFamily="18" charset="0"/>
              </a:rPr>
              <a:t>	</a:t>
            </a:r>
          </a:p>
          <a:p>
            <a:pPr algn="ctr"/>
            <a:endParaRPr lang="ru-RU" sz="2200" dirty="0">
              <a:latin typeface="Palatino Linotype" pitchFamily="18" charset="0"/>
            </a:endParaRPr>
          </a:p>
          <a:p>
            <a:pPr algn="ctr"/>
            <a:r>
              <a:rPr lang="ru-RU" sz="2200" dirty="0">
                <a:latin typeface="Palatino Linotype" pitchFamily="18" charset="0"/>
              </a:rPr>
              <a:t> 3</a:t>
            </a:r>
            <a:r>
              <a:rPr lang="ru-RU" sz="2200" b="1" dirty="0">
                <a:latin typeface="Palatino Linotype" pitchFamily="18" charset="0"/>
              </a:rPr>
              <a:t>0% студентов продемонстрировали низкий уровень адаптивных способностей и </a:t>
            </a:r>
            <a:r>
              <a:rPr lang="ru-RU" sz="2200" b="1" dirty="0" err="1">
                <a:latin typeface="Palatino Linotype" pitchFamily="18" charset="0"/>
              </a:rPr>
              <a:t>нерво</a:t>
            </a:r>
            <a:r>
              <a:rPr lang="ru-RU" sz="2200" b="1" dirty="0">
                <a:latin typeface="Palatino Linotype" pitchFamily="18" charset="0"/>
              </a:rPr>
              <a:t>-психической устойчивости.  </a:t>
            </a:r>
          </a:p>
          <a:p>
            <a:pPr algn="ctr"/>
            <a:endParaRPr lang="ru-RU" sz="2200" b="1" dirty="0">
              <a:latin typeface="Palatino Linotype" pitchFamily="18" charset="0"/>
            </a:endParaRPr>
          </a:p>
          <a:p>
            <a:pPr algn="ctr"/>
            <a:r>
              <a:rPr lang="ru-RU" sz="2200" b="1" dirty="0">
                <a:latin typeface="Palatino Linotype" pitchFamily="18" charset="0"/>
              </a:rPr>
              <a:t>Решение проблемы:</a:t>
            </a:r>
          </a:p>
          <a:p>
            <a:pPr algn="ctr"/>
            <a:endParaRPr lang="ru-RU" sz="2200" b="1" dirty="0">
              <a:latin typeface="Palatino Linotype" pitchFamily="18" charset="0"/>
            </a:endParaRPr>
          </a:p>
          <a:p>
            <a:pPr algn="just"/>
            <a:r>
              <a:rPr lang="ru-RU" sz="2200" dirty="0">
                <a:latin typeface="Palatino Linotype" pitchFamily="18" charset="0"/>
              </a:rPr>
              <a:t>Проведение индивидуальных форм работы с группой риска, так и проведение </a:t>
            </a:r>
            <a:r>
              <a:rPr lang="ru-RU" sz="2200" b="1" u="sng" dirty="0">
                <a:latin typeface="Palatino Linotype" pitchFamily="18" charset="0"/>
              </a:rPr>
              <a:t>психологических тренингов</a:t>
            </a:r>
            <a:r>
              <a:rPr lang="ru-RU" sz="2200" dirty="0" smtClean="0">
                <a:latin typeface="Palatino Linotype" pitchFamily="18" charset="0"/>
              </a:rPr>
              <a:t>:</a:t>
            </a:r>
          </a:p>
          <a:p>
            <a:pPr algn="just"/>
            <a:endParaRPr lang="ru-RU" sz="2200" dirty="0">
              <a:latin typeface="Palatino Linotype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200" dirty="0">
                <a:latin typeface="Palatino Linotype" pitchFamily="18" charset="0"/>
              </a:rPr>
              <a:t>«Социально-психологический тренинг, направленный на формирование адаптивных </a:t>
            </a:r>
            <a:r>
              <a:rPr lang="ru-RU" sz="2200" dirty="0" err="1">
                <a:latin typeface="Palatino Linotype" pitchFamily="18" charset="0"/>
              </a:rPr>
              <a:t>копинг</a:t>
            </a:r>
            <a:r>
              <a:rPr lang="ru-RU" sz="2200" dirty="0">
                <a:latin typeface="Palatino Linotype" pitchFamily="18" charset="0"/>
              </a:rPr>
              <a:t>-стратегий студентов»;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200" dirty="0">
                <a:latin typeface="Palatino Linotype" pitchFamily="18" charset="0"/>
              </a:rPr>
              <a:t>«Социально-психологический тренинг, направленный на развитие коммуникативной компетентности, </a:t>
            </a:r>
            <a:r>
              <a:rPr lang="ru-RU" sz="2200" dirty="0" err="1">
                <a:latin typeface="Palatino Linotype" pitchFamily="18" charset="0"/>
              </a:rPr>
              <a:t>конфликтоустойчивости</a:t>
            </a:r>
            <a:r>
              <a:rPr lang="ru-RU" sz="2200" dirty="0">
                <a:latin typeface="Palatino Linotype" pitchFamily="18" charset="0"/>
              </a:rPr>
              <a:t> и способности конструктивного взаимодействия в лечебно-профилактической деятельности»;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200" dirty="0">
                <a:latin typeface="Palatino Linotype" pitchFamily="18" charset="0"/>
              </a:rPr>
              <a:t>«Социально-психологический тренинг, направленный на развитие психоэмоциональной и </a:t>
            </a:r>
            <a:r>
              <a:rPr lang="ru-RU" sz="2200" dirty="0" err="1">
                <a:latin typeface="Palatino Linotype" pitchFamily="18" charset="0"/>
              </a:rPr>
              <a:t>стрессо</a:t>
            </a:r>
            <a:r>
              <a:rPr lang="ru-RU" sz="2200" dirty="0">
                <a:latin typeface="Palatino Linotype" pitchFamily="18" charset="0"/>
              </a:rPr>
              <a:t>- устойчивости»;</a:t>
            </a:r>
          </a:p>
          <a:p>
            <a:pPr algn="just">
              <a:buFont typeface="Arial" charset="0"/>
              <a:buChar char="•"/>
            </a:pPr>
            <a:endParaRPr lang="ru-RU" sz="2000" dirty="0">
              <a:latin typeface="Palatino Linotype" pitchFamily="18" charset="0"/>
            </a:endParaRPr>
          </a:p>
          <a:p>
            <a:pPr algn="just"/>
            <a:r>
              <a:rPr lang="ru-RU" sz="2000" dirty="0">
                <a:latin typeface="Palatino Linotype" pitchFamily="18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0163"/>
            <a:ext cx="9167813" cy="3416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ru-RU" sz="2400" b="1" dirty="0">
                <a:latin typeface="+mn-lt"/>
              </a:rPr>
              <a:t>Проблема </a:t>
            </a:r>
            <a:r>
              <a:rPr lang="ru-RU" sz="2400" dirty="0">
                <a:latin typeface="+mn-lt"/>
              </a:rPr>
              <a:t>	</a:t>
            </a:r>
          </a:p>
          <a:p>
            <a:pPr algn="ctr"/>
            <a:endParaRPr lang="ru-RU" sz="2400" dirty="0">
              <a:latin typeface="+mn-lt"/>
            </a:endParaRPr>
          </a:p>
          <a:p>
            <a:pPr algn="ctr"/>
            <a:r>
              <a:rPr lang="ru-RU" sz="2400" dirty="0">
                <a:latin typeface="+mn-lt"/>
              </a:rPr>
              <a:t> 50% студентов демонстрируют средний уровень коммуникативных способностей и моральной нормативности.</a:t>
            </a:r>
            <a:endParaRPr lang="ru-RU" sz="2400" b="1" dirty="0">
              <a:latin typeface="+mn-lt"/>
            </a:endParaRPr>
          </a:p>
          <a:p>
            <a:pPr algn="ctr"/>
            <a:endParaRPr lang="ru-RU" sz="2400" b="1" dirty="0">
              <a:latin typeface="+mn-lt"/>
            </a:endParaRPr>
          </a:p>
          <a:p>
            <a:pPr algn="ctr"/>
            <a:r>
              <a:rPr lang="ru-RU" sz="2400" b="1" dirty="0">
                <a:latin typeface="+mn-lt"/>
              </a:rPr>
              <a:t>Решение проблемы:</a:t>
            </a:r>
          </a:p>
          <a:p>
            <a:pPr algn="ctr"/>
            <a:endParaRPr lang="ru-RU" sz="2400" b="1" dirty="0">
              <a:latin typeface="+mn-lt"/>
            </a:endParaRPr>
          </a:p>
          <a:p>
            <a:pPr algn="just"/>
            <a:r>
              <a:rPr lang="ru-RU" sz="2400" dirty="0">
                <a:latin typeface="+mn-lt"/>
              </a:rPr>
              <a:t>проведение для студентов дополнительных факультативных лекций по этике и деонтологии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1" y="3330471"/>
            <a:ext cx="5328593" cy="35275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377</TotalTime>
  <Words>329</Words>
  <Application>Microsoft Office PowerPoint</Application>
  <PresentationFormat>Экран (4:3)</PresentationFormat>
  <Paragraphs>66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Исполнительная</vt:lpstr>
      <vt:lpstr>О психологическом статусе студентов стоматологического факультета </vt:lpstr>
      <vt:lpstr>Презентация PowerPoint</vt:lpstr>
      <vt:lpstr>Презентация PowerPoint</vt:lpstr>
      <vt:lpstr>Презентация PowerPoint</vt:lpstr>
      <vt:lpstr>Презентация PowerPoint</vt:lpstr>
      <vt:lpstr>Многоуровневый личностный опросник (МЛО) «Адаптивность» разработанный А. Г. Маклаковым и С. В. Чермяниным</vt:lpstr>
      <vt:lpstr>Многоуровневый личностный опросник (МЛО) «Адаптивность» разработанный А. Г. Маклаковым и С. В. Чермяниным</vt:lpstr>
      <vt:lpstr>Презентация PowerPoint</vt:lpstr>
      <vt:lpstr>Презентация PowerPoint</vt:lpstr>
      <vt:lpstr>Методика диагностики общей коммуникативной толерантности (В.В. Бойко)</vt:lpstr>
      <vt:lpstr>Методика «Смысложизненные ориентации» (СЖО) разработанная Д. А. Леонтьевым</vt:lpstr>
      <vt:lpstr>Методика самодетерминации К. Шелдона (адапт. вариант Е.Н. Осина)</vt:lpstr>
      <vt:lpstr>Шкала экзистенции Ш. Лэнгле и К. Орглер.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психологическом статусе студентов стоматологического ф-та</dc:title>
  <dc:creator>User</dc:creator>
  <cp:lastModifiedBy>User</cp:lastModifiedBy>
  <cp:revision>41</cp:revision>
  <dcterms:created xsi:type="dcterms:W3CDTF">2019-01-27T10:49:52Z</dcterms:created>
  <dcterms:modified xsi:type="dcterms:W3CDTF">2019-02-05T21:46:24Z</dcterms:modified>
</cp:coreProperties>
</file>