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1" r:id="rId10"/>
    <p:sldId id="264" r:id="rId11"/>
    <p:sldId id="265" r:id="rId12"/>
    <p:sldId id="266" r:id="rId13"/>
    <p:sldId id="267" r:id="rId14"/>
    <p:sldId id="268" r:id="rId15"/>
    <p:sldId id="269" r:id="rId16"/>
    <p:sldId id="282" r:id="rId17"/>
    <p:sldId id="270" r:id="rId18"/>
    <p:sldId id="276" r:id="rId19"/>
    <p:sldId id="277" r:id="rId20"/>
    <p:sldId id="278" r:id="rId21"/>
    <p:sldId id="274" r:id="rId22"/>
    <p:sldId id="275" r:id="rId23"/>
    <p:sldId id="279" r:id="rId24"/>
    <p:sldId id="272" r:id="rId25"/>
    <p:sldId id="280" r:id="rId26"/>
  </p:sldIdLst>
  <p:sldSz cx="18288000" cy="10287000"/>
  <p:notesSz cx="6858000" cy="9144000"/>
  <p:embeddedFontLst>
    <p:embeddedFont>
      <p:font typeface="Comic Relief" panose="020B0604020202020204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Open Sans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Arista Pro" panose="020B0604020202020204" charset="0"/>
      <p:regular r:id="rId37"/>
    </p:embeddedFont>
    <p:embeddedFont>
      <p:font typeface="Arista Pro Bold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5.svg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5.svg"/><Relationship Id="rId9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anivarpetyan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yourm4m4w4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5.sv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Freeform 3"/>
          <p:cNvSpPr/>
          <p:nvPr/>
        </p:nvSpPr>
        <p:spPr>
          <a:xfrm rot="-1709841">
            <a:off x="1385148" y="2439268"/>
            <a:ext cx="3186997" cy="3186997"/>
          </a:xfrm>
          <a:custGeom>
            <a:avLst/>
            <a:gdLst/>
            <a:ahLst/>
            <a:cxnLst/>
            <a:rect l="l" t="t" r="r" b="b"/>
            <a:pathLst>
              <a:path w="3186997" h="3186997">
                <a:moveTo>
                  <a:pt x="0" y="0"/>
                </a:moveTo>
                <a:lnTo>
                  <a:pt x="3186996" y="0"/>
                </a:lnTo>
                <a:lnTo>
                  <a:pt x="3186996" y="3186997"/>
                </a:lnTo>
                <a:lnTo>
                  <a:pt x="0" y="3186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349685">
            <a:off x="14493619" y="2623138"/>
            <a:ext cx="4744528" cy="4114800"/>
          </a:xfrm>
          <a:custGeom>
            <a:avLst/>
            <a:gdLst/>
            <a:ahLst/>
            <a:cxnLst/>
            <a:rect l="l" t="t" r="r" b="b"/>
            <a:pathLst>
              <a:path w="4744528" h="4114800">
                <a:moveTo>
                  <a:pt x="0" y="0"/>
                </a:moveTo>
                <a:lnTo>
                  <a:pt x="4744528" y="0"/>
                </a:lnTo>
                <a:lnTo>
                  <a:pt x="4744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797103" y="3871554"/>
            <a:ext cx="12693794" cy="4095290"/>
            <a:chOff x="0" y="0"/>
            <a:chExt cx="3343221" cy="10785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43222" cy="1078595"/>
            </a:xfrm>
            <a:custGeom>
              <a:avLst/>
              <a:gdLst/>
              <a:ahLst/>
              <a:cxnLst/>
              <a:rect l="l" t="t" r="r" b="b"/>
              <a:pathLst>
                <a:path w="3343222" h="1078595">
                  <a:moveTo>
                    <a:pt x="59160" y="0"/>
                  </a:moveTo>
                  <a:lnTo>
                    <a:pt x="3284062" y="0"/>
                  </a:lnTo>
                  <a:cubicBezTo>
                    <a:pt x="3316735" y="0"/>
                    <a:pt x="3343222" y="26487"/>
                    <a:pt x="3343222" y="59160"/>
                  </a:cubicBezTo>
                  <a:lnTo>
                    <a:pt x="3343222" y="1019435"/>
                  </a:lnTo>
                  <a:cubicBezTo>
                    <a:pt x="3343222" y="1035125"/>
                    <a:pt x="3336989" y="1050173"/>
                    <a:pt x="3325894" y="1061267"/>
                  </a:cubicBezTo>
                  <a:cubicBezTo>
                    <a:pt x="3314799" y="1072362"/>
                    <a:pt x="3299752" y="1078595"/>
                    <a:pt x="3284062" y="1078595"/>
                  </a:cubicBezTo>
                  <a:lnTo>
                    <a:pt x="59160" y="1078595"/>
                  </a:lnTo>
                  <a:cubicBezTo>
                    <a:pt x="26487" y="1078595"/>
                    <a:pt x="0" y="1052108"/>
                    <a:pt x="0" y="1019435"/>
                  </a:cubicBezTo>
                  <a:lnTo>
                    <a:pt x="0" y="59160"/>
                  </a:lnTo>
                  <a:cubicBezTo>
                    <a:pt x="0" y="43470"/>
                    <a:pt x="6233" y="28422"/>
                    <a:pt x="17328" y="17328"/>
                  </a:cubicBezTo>
                  <a:cubicBezTo>
                    <a:pt x="28422" y="6233"/>
                    <a:pt x="43470" y="0"/>
                    <a:pt x="59160" y="0"/>
                  </a:cubicBezTo>
                  <a:close/>
                </a:path>
              </a:pathLst>
            </a:custGeom>
            <a:solidFill>
              <a:srgbClr val="E47CA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43221" cy="1116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664166" y="313521"/>
            <a:ext cx="2260348" cy="2199586"/>
          </a:xfrm>
          <a:custGeom>
            <a:avLst/>
            <a:gdLst/>
            <a:ahLst/>
            <a:cxnLst/>
            <a:rect l="l" t="t" r="r" b="b"/>
            <a:pathLst>
              <a:path w="2260348" h="2199586">
                <a:moveTo>
                  <a:pt x="0" y="0"/>
                </a:moveTo>
                <a:lnTo>
                  <a:pt x="2260347" y="0"/>
                </a:lnTo>
                <a:lnTo>
                  <a:pt x="2260347" y="2199585"/>
                </a:lnTo>
                <a:lnTo>
                  <a:pt x="0" y="21995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5368">
            <a:off x="1479811" y="5477679"/>
            <a:ext cx="2431637" cy="3744812"/>
          </a:xfrm>
          <a:custGeom>
            <a:avLst/>
            <a:gdLst/>
            <a:ahLst/>
            <a:cxnLst/>
            <a:rect l="l" t="t" r="r" b="b"/>
            <a:pathLst>
              <a:path w="2431637" h="3744812">
                <a:moveTo>
                  <a:pt x="0" y="0"/>
                </a:moveTo>
                <a:lnTo>
                  <a:pt x="2431637" y="0"/>
                </a:lnTo>
                <a:lnTo>
                  <a:pt x="2431637" y="3744812"/>
                </a:lnTo>
                <a:lnTo>
                  <a:pt x="0" y="37448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14480" y="6477897"/>
            <a:ext cx="2512473" cy="2780403"/>
          </a:xfrm>
          <a:custGeom>
            <a:avLst/>
            <a:gdLst/>
            <a:ahLst/>
            <a:cxnLst/>
            <a:rect l="l" t="t" r="r" b="b"/>
            <a:pathLst>
              <a:path w="2512473" h="2780403">
                <a:moveTo>
                  <a:pt x="0" y="0"/>
                </a:moveTo>
                <a:lnTo>
                  <a:pt x="2512473" y="0"/>
                </a:lnTo>
                <a:lnTo>
                  <a:pt x="2512473" y="2780403"/>
                </a:lnTo>
                <a:lnTo>
                  <a:pt x="0" y="27804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64547" y="4152629"/>
            <a:ext cx="11759848" cy="347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Работа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кружка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СНО </a:t>
            </a: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кафедры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Анатомии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, </a:t>
            </a: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гистологии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и </a:t>
            </a: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эмбриологии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(</a:t>
            </a: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дисциплина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: </a:t>
            </a: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анатомия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) </a:t>
            </a:r>
          </a:p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за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2023-2024 </a:t>
            </a: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учебный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год</a:t>
            </a:r>
            <a:endParaRPr lang="en-US" sz="4899" b="1" spc="-100" dirty="0">
              <a:ln w="50800">
                <a:solidFill>
                  <a:schemeClr val="tx1"/>
                </a:solidFill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3269" y="554426"/>
            <a:ext cx="15490897" cy="131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A0325B"/>
                </a:solidFill>
                <a:latin typeface="Arista Pro Bold"/>
              </a:rPr>
              <a:t>ФЕДЕРАЛЬНОЕ ГОСУДАРСТВЕННОЕ БЮДЖЕТНОЕ ОБРАЗОВАТЕЛЬНОЕ УЧРЕЖДЕНИЕ ВЫСШЕГО ОБРАЗОВАНИЯ "ТВЕРСКОЙ ГОСУДАРСТВЕННЫЙ МЕДИЦИНСКИЙ УНИВЕРСИТЕТ" МИНИСТЕРСТВА ЗДРАВООХРАНЕНИЯ РОССИЙСКОЙ ФЕДЕРАЦИИ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92041" y="9204562"/>
            <a:ext cx="2903918" cy="60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0325B"/>
                </a:solidFill>
                <a:latin typeface="Arista Pro Bold"/>
              </a:rPr>
              <a:t>Тверь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Freeform 3"/>
          <p:cNvSpPr/>
          <p:nvPr/>
        </p:nvSpPr>
        <p:spPr>
          <a:xfrm rot="1129455">
            <a:off x="15687709" y="2015066"/>
            <a:ext cx="1870399" cy="2550971"/>
          </a:xfrm>
          <a:custGeom>
            <a:avLst/>
            <a:gdLst/>
            <a:ahLst/>
            <a:cxnLst/>
            <a:rect l="l" t="t" r="r" b="b"/>
            <a:pathLst>
              <a:path w="1870399" h="2550971">
                <a:moveTo>
                  <a:pt x="0" y="0"/>
                </a:moveTo>
                <a:lnTo>
                  <a:pt x="1870399" y="0"/>
                </a:lnTo>
                <a:lnTo>
                  <a:pt x="1870399" y="2550971"/>
                </a:lnTo>
                <a:lnTo>
                  <a:pt x="0" y="25509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4686">
            <a:off x="14155157" y="6290461"/>
            <a:ext cx="3285778" cy="2387665"/>
          </a:xfrm>
          <a:custGeom>
            <a:avLst/>
            <a:gdLst/>
            <a:ahLst/>
            <a:cxnLst/>
            <a:rect l="l" t="t" r="r" b="b"/>
            <a:pathLst>
              <a:path w="3285778" h="2387665">
                <a:moveTo>
                  <a:pt x="0" y="0"/>
                </a:moveTo>
                <a:lnTo>
                  <a:pt x="3285778" y="0"/>
                </a:lnTo>
                <a:lnTo>
                  <a:pt x="3285778" y="2387665"/>
                </a:lnTo>
                <a:lnTo>
                  <a:pt x="0" y="2387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15661">
            <a:off x="541987" y="1732668"/>
            <a:ext cx="3592605" cy="3115768"/>
          </a:xfrm>
          <a:custGeom>
            <a:avLst/>
            <a:gdLst/>
            <a:ahLst/>
            <a:cxnLst/>
            <a:rect l="l" t="t" r="r" b="b"/>
            <a:pathLst>
              <a:path w="3592605" h="3115768">
                <a:moveTo>
                  <a:pt x="0" y="0"/>
                </a:moveTo>
                <a:lnTo>
                  <a:pt x="3592605" y="0"/>
                </a:lnTo>
                <a:lnTo>
                  <a:pt x="3592605" y="3115768"/>
                </a:lnTo>
                <a:lnTo>
                  <a:pt x="0" y="3115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29892" y="4398035"/>
            <a:ext cx="16828215" cy="1490929"/>
            <a:chOff x="0" y="0"/>
            <a:chExt cx="22437620" cy="198790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2437620" cy="1987906"/>
              <a:chOff x="0" y="0"/>
              <a:chExt cx="4432123" cy="39267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432122" cy="392673"/>
              </a:xfrm>
              <a:custGeom>
                <a:avLst/>
                <a:gdLst/>
                <a:ahLst/>
                <a:cxnLst/>
                <a:rect l="l" t="t" r="r" b="b"/>
                <a:pathLst>
                  <a:path w="4432122" h="392673">
                    <a:moveTo>
                      <a:pt x="17942" y="0"/>
                    </a:moveTo>
                    <a:lnTo>
                      <a:pt x="4414180" y="0"/>
                    </a:lnTo>
                    <a:cubicBezTo>
                      <a:pt x="4418939" y="0"/>
                      <a:pt x="4423502" y="1890"/>
                      <a:pt x="4426867" y="5255"/>
                    </a:cubicBezTo>
                    <a:cubicBezTo>
                      <a:pt x="4430232" y="8620"/>
                      <a:pt x="4432122" y="13184"/>
                      <a:pt x="4432122" y="17942"/>
                    </a:cubicBezTo>
                    <a:lnTo>
                      <a:pt x="4432122" y="374731"/>
                    </a:lnTo>
                    <a:cubicBezTo>
                      <a:pt x="4432122" y="379489"/>
                      <a:pt x="4430232" y="384053"/>
                      <a:pt x="4426867" y="387418"/>
                    </a:cubicBezTo>
                    <a:cubicBezTo>
                      <a:pt x="4423502" y="390782"/>
                      <a:pt x="4418939" y="392673"/>
                      <a:pt x="4414180" y="392673"/>
                    </a:cubicBezTo>
                    <a:lnTo>
                      <a:pt x="17942" y="392673"/>
                    </a:lnTo>
                    <a:cubicBezTo>
                      <a:pt x="13184" y="392673"/>
                      <a:pt x="8620" y="390782"/>
                      <a:pt x="5255" y="387418"/>
                    </a:cubicBezTo>
                    <a:cubicBezTo>
                      <a:pt x="1890" y="384053"/>
                      <a:pt x="0" y="379489"/>
                      <a:pt x="0" y="374731"/>
                    </a:cubicBezTo>
                    <a:lnTo>
                      <a:pt x="0" y="17942"/>
                    </a:lnTo>
                    <a:cubicBezTo>
                      <a:pt x="0" y="13184"/>
                      <a:pt x="1890" y="8620"/>
                      <a:pt x="5255" y="5255"/>
                    </a:cubicBezTo>
                    <a:cubicBezTo>
                      <a:pt x="8620" y="1890"/>
                      <a:pt x="13184" y="0"/>
                      <a:pt x="17942" y="0"/>
                    </a:cubicBezTo>
                    <a:close/>
                  </a:path>
                </a:pathLst>
              </a:custGeom>
              <a:solidFill>
                <a:srgbClr val="E47CA2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432123" cy="43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447764" y="338717"/>
              <a:ext cx="21588611" cy="1085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859"/>
                </a:lnSpc>
                <a:spcBef>
                  <a:spcPct val="0"/>
                </a:spcBef>
              </a:pPr>
              <a:r>
                <a:rPr lang="en-US" sz="4899" b="1" spc="-100" dirty="0" err="1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Результаты</a:t>
              </a:r>
              <a:r>
                <a:rPr lang="en-US" sz="4899" b="1" spc="-100" dirty="0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899" b="1" spc="-100" dirty="0" err="1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научно-практической</a:t>
              </a:r>
              <a:r>
                <a:rPr lang="en-US" sz="4899" b="1" spc="-100" dirty="0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899" b="1" spc="-100" dirty="0" err="1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работы</a:t>
              </a:r>
              <a:r>
                <a:rPr lang="en-US" sz="4899" b="1" spc="-100" dirty="0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899" b="1" spc="-100" dirty="0" err="1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кружка</a:t>
              </a:r>
              <a:r>
                <a:rPr lang="en-US" sz="4899" b="1" spc="-100" dirty="0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 СНО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-1168480">
            <a:off x="1188479" y="6182317"/>
            <a:ext cx="2299621" cy="3145673"/>
          </a:xfrm>
          <a:custGeom>
            <a:avLst/>
            <a:gdLst/>
            <a:ahLst/>
            <a:cxnLst/>
            <a:rect l="l" t="t" r="r" b="b"/>
            <a:pathLst>
              <a:path w="2299621" h="3145673">
                <a:moveTo>
                  <a:pt x="0" y="0"/>
                </a:moveTo>
                <a:lnTo>
                  <a:pt x="2299621" y="0"/>
                </a:lnTo>
                <a:lnTo>
                  <a:pt x="2299621" y="3145673"/>
                </a:lnTo>
                <a:lnTo>
                  <a:pt x="0" y="3145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02108" y="2233606"/>
            <a:ext cx="5008153" cy="6677537"/>
          </a:xfrm>
          <a:prstGeom prst="roundRect">
            <a:avLst>
              <a:gd name="adj" fmla="val 7953"/>
            </a:avLst>
          </a:prstGeom>
          <a:blipFill>
            <a:blip r:embed="rId3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>
            <a:off x="260420" y="2233606"/>
            <a:ext cx="7183610" cy="5136144"/>
          </a:xfrm>
          <a:custGeom>
            <a:avLst/>
            <a:gdLst/>
            <a:ahLst/>
            <a:cxnLst/>
            <a:rect l="l" t="t" r="r" b="b"/>
            <a:pathLst>
              <a:path w="7183610" h="5136144">
                <a:moveTo>
                  <a:pt x="0" y="0"/>
                </a:moveTo>
                <a:lnTo>
                  <a:pt x="7183611" y="0"/>
                </a:lnTo>
                <a:lnTo>
                  <a:pt x="7183611" y="5136144"/>
                </a:lnTo>
                <a:lnTo>
                  <a:pt x="0" y="5136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541" t="-2535" r="-17882" b="-316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14072" y="5143500"/>
            <a:ext cx="7162193" cy="5092466"/>
          </a:xfrm>
          <a:custGeom>
            <a:avLst/>
            <a:gdLst/>
            <a:ahLst/>
            <a:cxnLst/>
            <a:rect l="l" t="t" r="r" b="b"/>
            <a:pathLst>
              <a:path w="7162193" h="5092466">
                <a:moveTo>
                  <a:pt x="0" y="0"/>
                </a:moveTo>
                <a:lnTo>
                  <a:pt x="7162193" y="0"/>
                </a:lnTo>
                <a:lnTo>
                  <a:pt x="7162193" y="5092466"/>
                </a:lnTo>
                <a:lnTo>
                  <a:pt x="0" y="5092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042" t="-2400" r="-17100" b="-288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7739" y="87312"/>
            <a:ext cx="17649841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899"/>
              </a:lnSpc>
              <a:spcBef>
                <a:spcPct val="0"/>
              </a:spcBef>
            </a:pP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Международный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круглый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стол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«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Роль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студенческих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научных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кружков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по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анатомии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в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системе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высшего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медицинского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образования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», 21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декабря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2023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года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, г.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Новосибирск</a:t>
            </a:r>
            <a:endParaRPr lang="en-US" sz="4000" b="1" spc="-100" dirty="0">
              <a:ln w="25400">
                <a:solidFill>
                  <a:schemeClr val="tx1"/>
                </a:solidFill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2332" y="1658708"/>
            <a:ext cx="7260425" cy="5445319"/>
          </a:xfrm>
          <a:prstGeom prst="roundRect">
            <a:avLst>
              <a:gd name="adj" fmla="val 9034"/>
            </a:avLst>
          </a:prstGeom>
          <a:blipFill>
            <a:blip r:embed="rId3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>
            <a:off x="8398473" y="1658708"/>
            <a:ext cx="9270991" cy="3502466"/>
          </a:xfrm>
          <a:prstGeom prst="roundRect">
            <a:avLst>
              <a:gd name="adj" fmla="val 10733"/>
            </a:avLst>
          </a:prstGeom>
          <a:blipFill>
            <a:blip r:embed="rId4"/>
            <a:stretch>
              <a:fillRect t="-43685" b="-54838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5" name="Freeform 5"/>
          <p:cNvSpPr/>
          <p:nvPr/>
        </p:nvSpPr>
        <p:spPr>
          <a:xfrm>
            <a:off x="10507474" y="5456450"/>
            <a:ext cx="7161990" cy="4546991"/>
          </a:xfrm>
          <a:prstGeom prst="roundRect">
            <a:avLst>
              <a:gd name="adj" fmla="val 8897"/>
            </a:avLst>
          </a:prstGeom>
          <a:blipFill>
            <a:blip r:embed="rId5"/>
            <a:stretch>
              <a:fillRect l="-8732" t="-10628" b="-1782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6" name="TextBox 6"/>
          <p:cNvSpPr txBox="1"/>
          <p:nvPr/>
        </p:nvSpPr>
        <p:spPr>
          <a:xfrm>
            <a:off x="0" y="154219"/>
            <a:ext cx="18288000" cy="121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9"/>
              </a:lnSpc>
              <a:spcBef>
                <a:spcPct val="0"/>
              </a:spcBef>
            </a:pP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69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Всероссийская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межвузовская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студенческая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научная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конференция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с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международным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участием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«МОЛОДЕЖЬ, НАУКА, МЕДИЦИНА»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апрель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2023г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0164" y="7304052"/>
            <a:ext cx="9726166" cy="240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Наши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студенты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участвовали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в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различных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секциях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, и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по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итогу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своих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выступлений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добились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двух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вторых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мест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и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шести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третьих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, в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различных</a:t>
            </a:r>
            <a:r>
              <a:rPr lang="en-US" sz="33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399" dirty="0" err="1">
                <a:solidFill>
                  <a:srgbClr val="A0325B"/>
                </a:solidFill>
                <a:latin typeface="Arista Pro Bold"/>
              </a:rPr>
              <a:t>номинациях</a:t>
            </a:r>
            <a:endParaRPr lang="en-US" sz="3399" dirty="0">
              <a:solidFill>
                <a:srgbClr val="A0325B"/>
              </a:solidFill>
              <a:latin typeface="Arista Pro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5574" y="3241451"/>
            <a:ext cx="8660544" cy="6253474"/>
          </a:xfrm>
          <a:custGeom>
            <a:avLst/>
            <a:gdLst/>
            <a:ahLst/>
            <a:cxnLst/>
            <a:rect l="l" t="t" r="r" b="b"/>
            <a:pathLst>
              <a:path w="8660544" h="6253474">
                <a:moveTo>
                  <a:pt x="0" y="0"/>
                </a:moveTo>
                <a:lnTo>
                  <a:pt x="8660544" y="0"/>
                </a:lnTo>
                <a:lnTo>
                  <a:pt x="8660544" y="6253474"/>
                </a:lnTo>
                <a:lnTo>
                  <a:pt x="0" y="6253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096" t="-4039" r="-19003" b="-1932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 rot="-5400000">
            <a:off x="10510483" y="1874968"/>
            <a:ext cx="6163642" cy="8896608"/>
          </a:xfrm>
          <a:custGeom>
            <a:avLst/>
            <a:gdLst/>
            <a:ahLst/>
            <a:cxnLst/>
            <a:rect l="l" t="t" r="r" b="b"/>
            <a:pathLst>
              <a:path w="6163642" h="8896608">
                <a:moveTo>
                  <a:pt x="0" y="0"/>
                </a:moveTo>
                <a:lnTo>
                  <a:pt x="6163642" y="0"/>
                </a:lnTo>
                <a:lnTo>
                  <a:pt x="6163642" y="8896608"/>
                </a:lnTo>
                <a:lnTo>
                  <a:pt x="0" y="8896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26" t="-4074" r="-13070" b="-3169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5" name="TextBox 5"/>
          <p:cNvSpPr txBox="1"/>
          <p:nvPr/>
        </p:nvSpPr>
        <p:spPr>
          <a:xfrm>
            <a:off x="1028700" y="655999"/>
            <a:ext cx="16230600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XVII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международная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научно-практическая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конференция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молодых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ученых-медиков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СОВА-2023, 23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мая</a:t>
            </a:r>
            <a:r>
              <a:rPr lang="en-US" sz="40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2023 </a:t>
            </a:r>
            <a:r>
              <a:rPr lang="en-US" sz="40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год</a:t>
            </a:r>
            <a:endParaRPr lang="en-US" sz="4000" b="1" spc="-100" dirty="0">
              <a:ln w="25400">
                <a:solidFill>
                  <a:schemeClr val="tx1"/>
                </a:solidFill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0654" y="2777008"/>
            <a:ext cx="6476127" cy="4857095"/>
          </a:xfrm>
          <a:custGeom>
            <a:avLst/>
            <a:gdLst/>
            <a:ahLst/>
            <a:cxnLst/>
            <a:rect l="l" t="t" r="r" b="b"/>
            <a:pathLst>
              <a:path w="6476127" h="4857095">
                <a:moveTo>
                  <a:pt x="0" y="0"/>
                </a:moveTo>
                <a:lnTo>
                  <a:pt x="6476127" y="0"/>
                </a:lnTo>
                <a:lnTo>
                  <a:pt x="6476127" y="4857095"/>
                </a:lnTo>
                <a:lnTo>
                  <a:pt x="0" y="4857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 rot="-5400000">
            <a:off x="12163820" y="1752588"/>
            <a:ext cx="4350367" cy="6399208"/>
          </a:xfrm>
          <a:custGeom>
            <a:avLst/>
            <a:gdLst/>
            <a:ahLst/>
            <a:cxnLst/>
            <a:rect l="l" t="t" r="r" b="b"/>
            <a:pathLst>
              <a:path w="4350367" h="6399208">
                <a:moveTo>
                  <a:pt x="0" y="0"/>
                </a:moveTo>
                <a:lnTo>
                  <a:pt x="4350367" y="0"/>
                </a:lnTo>
                <a:lnTo>
                  <a:pt x="4350367" y="6399207"/>
                </a:lnTo>
                <a:lnTo>
                  <a:pt x="0" y="639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905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5" name="Freeform 5"/>
          <p:cNvSpPr/>
          <p:nvPr/>
        </p:nvSpPr>
        <p:spPr>
          <a:xfrm rot="-5400000">
            <a:off x="9481944" y="4044729"/>
            <a:ext cx="4226437" cy="6041363"/>
          </a:xfrm>
          <a:custGeom>
            <a:avLst/>
            <a:gdLst/>
            <a:ahLst/>
            <a:cxnLst/>
            <a:rect l="l" t="t" r="r" b="b"/>
            <a:pathLst>
              <a:path w="4226437" h="6041363">
                <a:moveTo>
                  <a:pt x="0" y="0"/>
                </a:moveTo>
                <a:lnTo>
                  <a:pt x="4226437" y="0"/>
                </a:lnTo>
                <a:lnTo>
                  <a:pt x="4226437" y="6041362"/>
                </a:lnTo>
                <a:lnTo>
                  <a:pt x="0" y="60413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6" name="Freeform 6"/>
          <p:cNvSpPr/>
          <p:nvPr/>
        </p:nvSpPr>
        <p:spPr>
          <a:xfrm rot="-5400000">
            <a:off x="4203178" y="5346178"/>
            <a:ext cx="4067487" cy="5814157"/>
          </a:xfrm>
          <a:custGeom>
            <a:avLst/>
            <a:gdLst/>
            <a:ahLst/>
            <a:cxnLst/>
            <a:rect l="l" t="t" r="r" b="b"/>
            <a:pathLst>
              <a:path w="4067487" h="5814157">
                <a:moveTo>
                  <a:pt x="0" y="0"/>
                </a:moveTo>
                <a:lnTo>
                  <a:pt x="4067487" y="0"/>
                </a:lnTo>
                <a:lnTo>
                  <a:pt x="4067487" y="5814157"/>
                </a:lnTo>
                <a:lnTo>
                  <a:pt x="0" y="5814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7" name="TextBox 7"/>
          <p:cNvSpPr txBox="1"/>
          <p:nvPr/>
        </p:nvSpPr>
        <p:spPr>
          <a:xfrm>
            <a:off x="390654" y="271862"/>
            <a:ext cx="17506692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XV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Евразийский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симпозиум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«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Проблемы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саногенного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и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патогенного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эффектов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эндо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- и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экзоэкологического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воздействия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на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внутреннюю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среду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организма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»,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посвящённого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30-летию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образования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ГОУ ВПО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Кыргызско-Российский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Славянский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университет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имени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первого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Президента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России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Б.Н.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Ельцина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июль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2023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год</a:t>
            </a:r>
            <a:endParaRPr lang="en-US" sz="3600" b="1" spc="-100" dirty="0">
              <a:ln w="25400">
                <a:solidFill>
                  <a:schemeClr val="tx1"/>
                </a:solidFill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3197" y="3279650"/>
            <a:ext cx="7614562" cy="5710921"/>
          </a:xfrm>
          <a:prstGeom prst="roundRect">
            <a:avLst>
              <a:gd name="adj" fmla="val 8661"/>
            </a:avLst>
          </a:prstGeom>
          <a:blipFill>
            <a:blip r:embed="rId3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>
            <a:off x="9322492" y="2862943"/>
            <a:ext cx="8182311" cy="6544334"/>
          </a:xfrm>
          <a:custGeom>
            <a:avLst/>
            <a:gdLst/>
            <a:ahLst/>
            <a:cxnLst/>
            <a:rect l="l" t="t" r="r" b="b"/>
            <a:pathLst>
              <a:path w="8182311" h="6544334">
                <a:moveTo>
                  <a:pt x="0" y="0"/>
                </a:moveTo>
                <a:lnTo>
                  <a:pt x="8182311" y="0"/>
                </a:lnTo>
                <a:lnTo>
                  <a:pt x="8182311" y="6544334"/>
                </a:lnTo>
                <a:lnTo>
                  <a:pt x="0" y="6544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1575" b="-60698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5" name="TextBox 5"/>
          <p:cNvSpPr txBox="1"/>
          <p:nvPr/>
        </p:nvSpPr>
        <p:spPr>
          <a:xfrm>
            <a:off x="582098" y="291512"/>
            <a:ext cx="17123804" cy="2279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3200" u="none" strike="noStrike" dirty="0">
                <a:solidFill>
                  <a:srgbClr val="FFFFFF"/>
                </a:solidFill>
                <a:latin typeface="Comic Relief"/>
              </a:rPr>
              <a:t> 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VII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Международная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научно-практическая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конкурс-конференция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студентов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и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молодых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учёных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«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Морфологи-ческие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науки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–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фундаментальная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основа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медицины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»,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посвящённая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100-летию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дня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рождения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профес-сора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Н.В.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Донских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, 7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декабря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2023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год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, г.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Новосибирск</a:t>
            </a:r>
            <a:endParaRPr lang="en-US" sz="3600" b="1" spc="-100" dirty="0">
              <a:ln w="25400">
                <a:solidFill>
                  <a:schemeClr val="tx1"/>
                </a:solidFill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82098" y="291512"/>
            <a:ext cx="17123804" cy="1183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4800" u="none" strike="noStrike" dirty="0">
                <a:solidFill>
                  <a:srgbClr val="FFFFFF"/>
                </a:solidFill>
                <a:latin typeface="Comic Relief"/>
              </a:rPr>
              <a:t> </a:t>
            </a:r>
            <a:r>
              <a:rPr lang="ru-RU" sz="54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Клинические кафедры, с которыми осуществляется совместная научная деятельность</a:t>
            </a:r>
            <a:endParaRPr lang="en-US" sz="5400" b="1" spc="-100" dirty="0">
              <a:ln w="25400">
                <a:solidFill>
                  <a:schemeClr val="tx1"/>
                </a:solidFill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767039-55E3-44C5-8701-9476D3CC272A}"/>
              </a:ext>
            </a:extLst>
          </p:cNvPr>
          <p:cNvSpPr txBox="1"/>
          <p:nvPr/>
        </p:nvSpPr>
        <p:spPr>
          <a:xfrm flipH="1">
            <a:off x="609807" y="3051068"/>
            <a:ext cx="11536682" cy="418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799" dirty="0">
                <a:solidFill>
                  <a:srgbClr val="A0325B"/>
                </a:solidFill>
                <a:latin typeface="Arista Pro Bold"/>
              </a:rPr>
              <a:t>Кафедра патологической анатомии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799" dirty="0">
                <a:solidFill>
                  <a:srgbClr val="A0325B"/>
                </a:solidFill>
                <a:latin typeface="Arista Pro Bold"/>
              </a:rPr>
              <a:t>Кафедра общей хирургии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799" dirty="0">
                <a:solidFill>
                  <a:srgbClr val="A0325B"/>
                </a:solidFill>
                <a:latin typeface="Arista Pro Bold"/>
              </a:rPr>
              <a:t>Кафедра факультетской хирургии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799" dirty="0">
                <a:solidFill>
                  <a:srgbClr val="A0325B"/>
                </a:solidFill>
                <a:latin typeface="Arista Pro Bold"/>
              </a:rPr>
              <a:t>Кафедра сердечно-сосудистой хирургии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799" dirty="0">
                <a:solidFill>
                  <a:srgbClr val="A0325B"/>
                </a:solidFill>
                <a:latin typeface="Arista Pro Bold"/>
              </a:rPr>
              <a:t>Кафедра травматологии и ортопедии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799" dirty="0">
                <a:solidFill>
                  <a:srgbClr val="A0325B"/>
                </a:solidFill>
                <a:latin typeface="Arista Pro Bold"/>
              </a:rPr>
              <a:t>Кафедра педиатрии (генетика)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799" dirty="0">
                <a:solidFill>
                  <a:srgbClr val="A0325B"/>
                </a:solidFill>
                <a:latin typeface="Arista Pro Bold"/>
              </a:rPr>
              <a:t>Кафедры стоматологии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C6A18A-E58D-4A9F-B020-633200479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2946988"/>
            <a:ext cx="7048500" cy="7048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07324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Freeform 3"/>
          <p:cNvSpPr/>
          <p:nvPr/>
        </p:nvSpPr>
        <p:spPr>
          <a:xfrm rot="1129455">
            <a:off x="15687709" y="2015066"/>
            <a:ext cx="1870399" cy="2550971"/>
          </a:xfrm>
          <a:custGeom>
            <a:avLst/>
            <a:gdLst/>
            <a:ahLst/>
            <a:cxnLst/>
            <a:rect l="l" t="t" r="r" b="b"/>
            <a:pathLst>
              <a:path w="1870399" h="2550971">
                <a:moveTo>
                  <a:pt x="0" y="0"/>
                </a:moveTo>
                <a:lnTo>
                  <a:pt x="1870399" y="0"/>
                </a:lnTo>
                <a:lnTo>
                  <a:pt x="1870399" y="2550971"/>
                </a:lnTo>
                <a:lnTo>
                  <a:pt x="0" y="25509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4686">
            <a:off x="14155157" y="6290461"/>
            <a:ext cx="3285778" cy="2387665"/>
          </a:xfrm>
          <a:custGeom>
            <a:avLst/>
            <a:gdLst/>
            <a:ahLst/>
            <a:cxnLst/>
            <a:rect l="l" t="t" r="r" b="b"/>
            <a:pathLst>
              <a:path w="3285778" h="2387665">
                <a:moveTo>
                  <a:pt x="0" y="0"/>
                </a:moveTo>
                <a:lnTo>
                  <a:pt x="3285778" y="0"/>
                </a:lnTo>
                <a:lnTo>
                  <a:pt x="3285778" y="2387665"/>
                </a:lnTo>
                <a:lnTo>
                  <a:pt x="0" y="2387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15661">
            <a:off x="541987" y="1732668"/>
            <a:ext cx="3592605" cy="3115768"/>
          </a:xfrm>
          <a:custGeom>
            <a:avLst/>
            <a:gdLst/>
            <a:ahLst/>
            <a:cxnLst/>
            <a:rect l="l" t="t" r="r" b="b"/>
            <a:pathLst>
              <a:path w="3592605" h="3115768">
                <a:moveTo>
                  <a:pt x="0" y="0"/>
                </a:moveTo>
                <a:lnTo>
                  <a:pt x="3592605" y="0"/>
                </a:lnTo>
                <a:lnTo>
                  <a:pt x="3592605" y="3115768"/>
                </a:lnTo>
                <a:lnTo>
                  <a:pt x="0" y="3115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29892" y="4398035"/>
            <a:ext cx="16828215" cy="1474419"/>
            <a:chOff x="0" y="0"/>
            <a:chExt cx="22437620" cy="196589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2437620" cy="1965892"/>
              <a:chOff x="0" y="0"/>
              <a:chExt cx="4432123" cy="38832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432122" cy="388324"/>
              </a:xfrm>
              <a:custGeom>
                <a:avLst/>
                <a:gdLst/>
                <a:ahLst/>
                <a:cxnLst/>
                <a:rect l="l" t="t" r="r" b="b"/>
                <a:pathLst>
                  <a:path w="4432122" h="388324">
                    <a:moveTo>
                      <a:pt x="17942" y="0"/>
                    </a:moveTo>
                    <a:lnTo>
                      <a:pt x="4414180" y="0"/>
                    </a:lnTo>
                    <a:cubicBezTo>
                      <a:pt x="4418939" y="0"/>
                      <a:pt x="4423502" y="1890"/>
                      <a:pt x="4426867" y="5255"/>
                    </a:cubicBezTo>
                    <a:cubicBezTo>
                      <a:pt x="4430232" y="8620"/>
                      <a:pt x="4432122" y="13184"/>
                      <a:pt x="4432122" y="17942"/>
                    </a:cubicBezTo>
                    <a:lnTo>
                      <a:pt x="4432122" y="370382"/>
                    </a:lnTo>
                    <a:cubicBezTo>
                      <a:pt x="4432122" y="375141"/>
                      <a:pt x="4430232" y="379704"/>
                      <a:pt x="4426867" y="383069"/>
                    </a:cubicBezTo>
                    <a:cubicBezTo>
                      <a:pt x="4423502" y="386434"/>
                      <a:pt x="4418939" y="388324"/>
                      <a:pt x="4414180" y="388324"/>
                    </a:cubicBezTo>
                    <a:lnTo>
                      <a:pt x="17942" y="388324"/>
                    </a:lnTo>
                    <a:cubicBezTo>
                      <a:pt x="13184" y="388324"/>
                      <a:pt x="8620" y="386434"/>
                      <a:pt x="5255" y="383069"/>
                    </a:cubicBezTo>
                    <a:cubicBezTo>
                      <a:pt x="1890" y="379704"/>
                      <a:pt x="0" y="375141"/>
                      <a:pt x="0" y="370382"/>
                    </a:cubicBezTo>
                    <a:lnTo>
                      <a:pt x="0" y="17942"/>
                    </a:lnTo>
                    <a:cubicBezTo>
                      <a:pt x="0" y="13184"/>
                      <a:pt x="1890" y="8620"/>
                      <a:pt x="5255" y="5255"/>
                    </a:cubicBezTo>
                    <a:cubicBezTo>
                      <a:pt x="8620" y="1890"/>
                      <a:pt x="13184" y="0"/>
                      <a:pt x="17942" y="0"/>
                    </a:cubicBezTo>
                    <a:close/>
                  </a:path>
                </a:pathLst>
              </a:custGeom>
              <a:solidFill>
                <a:srgbClr val="E47CA2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432123" cy="4264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447764" y="329192"/>
              <a:ext cx="21588611" cy="1072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99" b="1" spc="-100" dirty="0" err="1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Результаты</a:t>
              </a:r>
              <a:r>
                <a:rPr lang="en-US" sz="4899" b="1" spc="-100" dirty="0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899" b="1" spc="-100" dirty="0" err="1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деятельности</a:t>
              </a:r>
              <a:r>
                <a:rPr lang="en-US" sz="4899" b="1" spc="-100" dirty="0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899" b="1" spc="-100" dirty="0" err="1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олимпиадного</a:t>
              </a:r>
              <a:r>
                <a:rPr lang="en-US" sz="4899" b="1" spc="-100" dirty="0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899" b="1" spc="-100" dirty="0" err="1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направления</a:t>
              </a:r>
              <a:endPara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1168480">
            <a:off x="1188479" y="6182317"/>
            <a:ext cx="2299621" cy="3145673"/>
          </a:xfrm>
          <a:custGeom>
            <a:avLst/>
            <a:gdLst/>
            <a:ahLst/>
            <a:cxnLst/>
            <a:rect l="l" t="t" r="r" b="b"/>
            <a:pathLst>
              <a:path w="2299621" h="3145673">
                <a:moveTo>
                  <a:pt x="0" y="0"/>
                </a:moveTo>
                <a:lnTo>
                  <a:pt x="2299621" y="0"/>
                </a:lnTo>
                <a:lnTo>
                  <a:pt x="2299621" y="3145673"/>
                </a:lnTo>
                <a:lnTo>
                  <a:pt x="0" y="3145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Freeform 3"/>
          <p:cNvSpPr/>
          <p:nvPr/>
        </p:nvSpPr>
        <p:spPr>
          <a:xfrm rot="-617744">
            <a:off x="-93761" y="2303238"/>
            <a:ext cx="6605522" cy="4592251"/>
          </a:xfrm>
          <a:custGeom>
            <a:avLst/>
            <a:gdLst/>
            <a:ahLst/>
            <a:cxnLst/>
            <a:rect l="l" t="t" r="r" b="b"/>
            <a:pathLst>
              <a:path w="6605522" h="4592251">
                <a:moveTo>
                  <a:pt x="0" y="0"/>
                </a:moveTo>
                <a:lnTo>
                  <a:pt x="6605522" y="0"/>
                </a:lnTo>
                <a:lnTo>
                  <a:pt x="6605522" y="4592251"/>
                </a:lnTo>
                <a:lnTo>
                  <a:pt x="0" y="45922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46" t="-1911" r="-14614" b="-2866"/>
            </a:stretch>
          </a:blipFill>
        </p:spPr>
      </p:sp>
      <p:sp>
        <p:nvSpPr>
          <p:cNvPr id="4" name="Freeform 4"/>
          <p:cNvSpPr/>
          <p:nvPr/>
        </p:nvSpPr>
        <p:spPr>
          <a:xfrm rot="-121754">
            <a:off x="4085535" y="1866823"/>
            <a:ext cx="6687237" cy="4732521"/>
          </a:xfrm>
          <a:custGeom>
            <a:avLst/>
            <a:gdLst/>
            <a:ahLst/>
            <a:cxnLst/>
            <a:rect l="l" t="t" r="r" b="b"/>
            <a:pathLst>
              <a:path w="6687237" h="4732521">
                <a:moveTo>
                  <a:pt x="0" y="0"/>
                </a:moveTo>
                <a:lnTo>
                  <a:pt x="6687237" y="0"/>
                </a:lnTo>
                <a:lnTo>
                  <a:pt x="6687237" y="4732521"/>
                </a:lnTo>
                <a:lnTo>
                  <a:pt x="0" y="4732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213" t="-4320" r="-16307" b="-960"/>
            </a:stretch>
          </a:blipFill>
        </p:spPr>
      </p:sp>
      <p:sp>
        <p:nvSpPr>
          <p:cNvPr id="5" name="Freeform 5"/>
          <p:cNvSpPr/>
          <p:nvPr/>
        </p:nvSpPr>
        <p:spPr>
          <a:xfrm rot="310611">
            <a:off x="8344642" y="2182247"/>
            <a:ext cx="7133634" cy="4832520"/>
          </a:xfrm>
          <a:custGeom>
            <a:avLst/>
            <a:gdLst/>
            <a:ahLst/>
            <a:cxnLst/>
            <a:rect l="l" t="t" r="r" b="b"/>
            <a:pathLst>
              <a:path w="7133634" h="4832520">
                <a:moveTo>
                  <a:pt x="0" y="0"/>
                </a:moveTo>
                <a:lnTo>
                  <a:pt x="7133634" y="0"/>
                </a:lnTo>
                <a:lnTo>
                  <a:pt x="7133634" y="4832520"/>
                </a:lnTo>
                <a:lnTo>
                  <a:pt x="0" y="4832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188" t="-3896" r="-14518" b="-2922"/>
            </a:stretch>
          </a:blipFill>
        </p:spPr>
      </p:sp>
      <p:sp>
        <p:nvSpPr>
          <p:cNvPr id="6" name="Freeform 6"/>
          <p:cNvSpPr/>
          <p:nvPr/>
        </p:nvSpPr>
        <p:spPr>
          <a:xfrm rot="1068438">
            <a:off x="11752140" y="2805561"/>
            <a:ext cx="6866267" cy="4784700"/>
          </a:xfrm>
          <a:custGeom>
            <a:avLst/>
            <a:gdLst/>
            <a:ahLst/>
            <a:cxnLst/>
            <a:rect l="l" t="t" r="r" b="b"/>
            <a:pathLst>
              <a:path w="6866267" h="4784700">
                <a:moveTo>
                  <a:pt x="0" y="0"/>
                </a:moveTo>
                <a:lnTo>
                  <a:pt x="6866267" y="0"/>
                </a:lnTo>
                <a:lnTo>
                  <a:pt x="6866267" y="4784700"/>
                </a:lnTo>
                <a:lnTo>
                  <a:pt x="0" y="4784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431" t="-2880" r="-16057" b="-24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60838" y="4926870"/>
            <a:ext cx="6850620" cy="4799753"/>
          </a:xfrm>
          <a:custGeom>
            <a:avLst/>
            <a:gdLst/>
            <a:ahLst/>
            <a:cxnLst/>
            <a:rect l="l" t="t" r="r" b="b"/>
            <a:pathLst>
              <a:path w="6850620" h="4799753">
                <a:moveTo>
                  <a:pt x="0" y="0"/>
                </a:moveTo>
                <a:lnTo>
                  <a:pt x="6850621" y="0"/>
                </a:lnTo>
                <a:lnTo>
                  <a:pt x="6850621" y="4799753"/>
                </a:lnTo>
                <a:lnTo>
                  <a:pt x="0" y="47997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821" t="-2598" r="-15484" b="-276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414655"/>
            <a:ext cx="18288000" cy="1125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3200" u="none" strike="noStrike" dirty="0">
                <a:solidFill>
                  <a:srgbClr val="FFFFFF"/>
                </a:solidFill>
                <a:latin typeface="Comic Relief"/>
              </a:rPr>
              <a:t>«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III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Международная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студенческая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онлайн-олимпиада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АНАТОМИИ.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Раздел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СПЛАНХНОЛОГИЯ», 29.04.2023г.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Freeform 3"/>
          <p:cNvSpPr/>
          <p:nvPr/>
        </p:nvSpPr>
        <p:spPr>
          <a:xfrm rot="-808725">
            <a:off x="609742" y="2922437"/>
            <a:ext cx="4176804" cy="5725507"/>
          </a:xfrm>
          <a:custGeom>
            <a:avLst/>
            <a:gdLst/>
            <a:ahLst/>
            <a:cxnLst/>
            <a:rect l="l" t="t" r="r" b="b"/>
            <a:pathLst>
              <a:path w="4176804" h="5725507">
                <a:moveTo>
                  <a:pt x="0" y="0"/>
                </a:moveTo>
                <a:lnTo>
                  <a:pt x="4176804" y="0"/>
                </a:lnTo>
                <a:lnTo>
                  <a:pt x="4176804" y="5725507"/>
                </a:lnTo>
                <a:lnTo>
                  <a:pt x="0" y="5725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890" b="-24197"/>
            </a:stretch>
          </a:blipFill>
        </p:spPr>
      </p:sp>
      <p:sp>
        <p:nvSpPr>
          <p:cNvPr id="4" name="Freeform 4"/>
          <p:cNvSpPr/>
          <p:nvPr/>
        </p:nvSpPr>
        <p:spPr>
          <a:xfrm rot="-285266">
            <a:off x="3698652" y="2415570"/>
            <a:ext cx="3924238" cy="5455860"/>
          </a:xfrm>
          <a:custGeom>
            <a:avLst/>
            <a:gdLst/>
            <a:ahLst/>
            <a:cxnLst/>
            <a:rect l="l" t="t" r="r" b="b"/>
            <a:pathLst>
              <a:path w="3924238" h="5455860">
                <a:moveTo>
                  <a:pt x="0" y="0"/>
                </a:moveTo>
                <a:lnTo>
                  <a:pt x="3924238" y="0"/>
                </a:lnTo>
                <a:lnTo>
                  <a:pt x="3924238" y="5455860"/>
                </a:lnTo>
                <a:lnTo>
                  <a:pt x="0" y="5455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962" b="-259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33794" y="2186584"/>
            <a:ext cx="3620412" cy="5704517"/>
          </a:xfrm>
          <a:custGeom>
            <a:avLst/>
            <a:gdLst/>
            <a:ahLst/>
            <a:cxnLst/>
            <a:rect l="l" t="t" r="r" b="b"/>
            <a:pathLst>
              <a:path w="3620412" h="5704517">
                <a:moveTo>
                  <a:pt x="0" y="0"/>
                </a:moveTo>
                <a:lnTo>
                  <a:pt x="3620412" y="0"/>
                </a:lnTo>
                <a:lnTo>
                  <a:pt x="3620412" y="5704517"/>
                </a:lnTo>
                <a:lnTo>
                  <a:pt x="0" y="57045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431" b="-13621"/>
            </a:stretch>
          </a:blipFill>
        </p:spPr>
      </p:sp>
      <p:sp>
        <p:nvSpPr>
          <p:cNvPr id="6" name="Freeform 6"/>
          <p:cNvSpPr/>
          <p:nvPr/>
        </p:nvSpPr>
        <p:spPr>
          <a:xfrm rot="610773">
            <a:off x="10557868" y="2183373"/>
            <a:ext cx="3602186" cy="5710939"/>
          </a:xfrm>
          <a:custGeom>
            <a:avLst/>
            <a:gdLst/>
            <a:ahLst/>
            <a:cxnLst/>
            <a:rect l="l" t="t" r="r" b="b"/>
            <a:pathLst>
              <a:path w="3602186" h="5710939">
                <a:moveTo>
                  <a:pt x="0" y="0"/>
                </a:moveTo>
                <a:lnTo>
                  <a:pt x="3602186" y="0"/>
                </a:lnTo>
                <a:lnTo>
                  <a:pt x="3602186" y="5710939"/>
                </a:lnTo>
                <a:lnTo>
                  <a:pt x="0" y="5710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921" b="-12306"/>
            </a:stretch>
          </a:blipFill>
        </p:spPr>
      </p:sp>
      <p:sp>
        <p:nvSpPr>
          <p:cNvPr id="7" name="Freeform 7"/>
          <p:cNvSpPr/>
          <p:nvPr/>
        </p:nvSpPr>
        <p:spPr>
          <a:xfrm rot="758390">
            <a:off x="14002605" y="2854298"/>
            <a:ext cx="3951057" cy="5840049"/>
          </a:xfrm>
          <a:custGeom>
            <a:avLst/>
            <a:gdLst/>
            <a:ahLst/>
            <a:cxnLst/>
            <a:rect l="l" t="t" r="r" b="b"/>
            <a:pathLst>
              <a:path w="3951057" h="5840049">
                <a:moveTo>
                  <a:pt x="0" y="0"/>
                </a:moveTo>
                <a:lnTo>
                  <a:pt x="3951057" y="0"/>
                </a:lnTo>
                <a:lnTo>
                  <a:pt x="3951057" y="5840049"/>
                </a:lnTo>
                <a:lnTo>
                  <a:pt x="0" y="58400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7060" b="-1584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96289" y="5047896"/>
            <a:ext cx="6777260" cy="5449183"/>
          </a:xfrm>
          <a:prstGeom prst="roundRect">
            <a:avLst>
              <a:gd name="adj" fmla="val 9421"/>
            </a:avLst>
          </a:prstGeom>
          <a:blipFill>
            <a:blip r:embed="rId7"/>
            <a:stretch>
              <a:fillRect l="-24497" t="-21507" r="-5764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9" name="TextBox 9"/>
          <p:cNvSpPr txBox="1"/>
          <p:nvPr/>
        </p:nvSpPr>
        <p:spPr>
          <a:xfrm>
            <a:off x="0" y="302049"/>
            <a:ext cx="18288000" cy="170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«II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Международная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студенческая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олимпиада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морфологии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и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практическим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навыкам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посвящённая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30-ю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образования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Кыргызско-Российского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Славянского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университета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им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первого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Президента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РФ Б.Н.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Ельцина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», 18-20.05.2023г.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36449" y="2003900"/>
            <a:ext cx="8569231" cy="7467330"/>
            <a:chOff x="0" y="0"/>
            <a:chExt cx="2256917" cy="19667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56917" cy="1966704"/>
            </a:xfrm>
            <a:custGeom>
              <a:avLst/>
              <a:gdLst/>
              <a:ahLst/>
              <a:cxnLst/>
              <a:rect l="l" t="t" r="r" b="b"/>
              <a:pathLst>
                <a:path w="2256917" h="1966704">
                  <a:moveTo>
                    <a:pt x="46076" y="0"/>
                  </a:moveTo>
                  <a:lnTo>
                    <a:pt x="2210840" y="0"/>
                  </a:lnTo>
                  <a:cubicBezTo>
                    <a:pt x="2236288" y="0"/>
                    <a:pt x="2256917" y="20629"/>
                    <a:pt x="2256917" y="46076"/>
                  </a:cubicBezTo>
                  <a:lnTo>
                    <a:pt x="2256917" y="1920628"/>
                  </a:lnTo>
                  <a:cubicBezTo>
                    <a:pt x="2256917" y="1946075"/>
                    <a:pt x="2236288" y="1966704"/>
                    <a:pt x="2210840" y="1966704"/>
                  </a:cubicBezTo>
                  <a:lnTo>
                    <a:pt x="46076" y="1966704"/>
                  </a:lnTo>
                  <a:cubicBezTo>
                    <a:pt x="20629" y="1966704"/>
                    <a:pt x="0" y="1946075"/>
                    <a:pt x="0" y="1920628"/>
                  </a:cubicBezTo>
                  <a:lnTo>
                    <a:pt x="0" y="46076"/>
                  </a:lnTo>
                  <a:cubicBezTo>
                    <a:pt x="0" y="20629"/>
                    <a:pt x="20629" y="0"/>
                    <a:pt x="46076" y="0"/>
                  </a:cubicBezTo>
                  <a:close/>
                </a:path>
              </a:pathLst>
            </a:custGeom>
            <a:solidFill>
              <a:srgbClr val="DFB28B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56917" cy="2004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01063" y="1442837"/>
            <a:ext cx="7040003" cy="1328657"/>
            <a:chOff x="0" y="0"/>
            <a:chExt cx="1854157" cy="349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54157" cy="349934"/>
            </a:xfrm>
            <a:custGeom>
              <a:avLst/>
              <a:gdLst/>
              <a:ahLst/>
              <a:cxnLst/>
              <a:rect l="l" t="t" r="r" b="b"/>
              <a:pathLst>
                <a:path w="1854157" h="349934">
                  <a:moveTo>
                    <a:pt x="36290" y="0"/>
                  </a:moveTo>
                  <a:lnTo>
                    <a:pt x="1817867" y="0"/>
                  </a:lnTo>
                  <a:cubicBezTo>
                    <a:pt x="1827492" y="0"/>
                    <a:pt x="1836722" y="3823"/>
                    <a:pt x="1843528" y="10629"/>
                  </a:cubicBezTo>
                  <a:cubicBezTo>
                    <a:pt x="1850334" y="17435"/>
                    <a:pt x="1854157" y="26665"/>
                    <a:pt x="1854157" y="36290"/>
                  </a:cubicBezTo>
                  <a:lnTo>
                    <a:pt x="1854157" y="313644"/>
                  </a:lnTo>
                  <a:cubicBezTo>
                    <a:pt x="1854157" y="323269"/>
                    <a:pt x="1850334" y="332500"/>
                    <a:pt x="1843528" y="339305"/>
                  </a:cubicBezTo>
                  <a:cubicBezTo>
                    <a:pt x="1836722" y="346111"/>
                    <a:pt x="1827492" y="349934"/>
                    <a:pt x="1817867" y="349934"/>
                  </a:cubicBezTo>
                  <a:lnTo>
                    <a:pt x="36290" y="349934"/>
                  </a:lnTo>
                  <a:cubicBezTo>
                    <a:pt x="26665" y="349934"/>
                    <a:pt x="17435" y="346111"/>
                    <a:pt x="10629" y="339305"/>
                  </a:cubicBezTo>
                  <a:cubicBezTo>
                    <a:pt x="3823" y="332500"/>
                    <a:pt x="0" y="323269"/>
                    <a:pt x="0" y="313644"/>
                  </a:cubicBezTo>
                  <a:lnTo>
                    <a:pt x="0" y="36290"/>
                  </a:lnTo>
                  <a:cubicBezTo>
                    <a:pt x="0" y="26665"/>
                    <a:pt x="3823" y="17435"/>
                    <a:pt x="10629" y="10629"/>
                  </a:cubicBezTo>
                  <a:cubicBezTo>
                    <a:pt x="17435" y="3823"/>
                    <a:pt x="26665" y="0"/>
                    <a:pt x="36290" y="0"/>
                  </a:cubicBezTo>
                  <a:close/>
                </a:path>
              </a:pathLst>
            </a:custGeom>
            <a:solidFill>
              <a:srgbClr val="E47CA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54157" cy="388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197572" y="1640758"/>
            <a:ext cx="5646986" cy="837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59"/>
              </a:lnSpc>
              <a:spcBef>
                <a:spcPct val="0"/>
              </a:spcBef>
            </a:pP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Руководитель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СНО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3023811"/>
            <a:ext cx="7820452" cy="607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A0325B"/>
                </a:solidFill>
                <a:latin typeface="Arista Pro Bold"/>
              </a:rPr>
              <a:t>Шабанова Ирина Николаевна</a:t>
            </a:r>
          </a:p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A0325B"/>
                </a:solidFill>
                <a:latin typeface="Arista Pro Bold"/>
              </a:rPr>
              <a:t>Старший преподаватель кафедры анатомии, гистологии и эмбриологии</a:t>
            </a:r>
          </a:p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A0325B"/>
                </a:solidFill>
                <a:latin typeface="Arista Pro Bold"/>
              </a:rPr>
              <a:t>8 (910) 936 94 72</a:t>
            </a:r>
          </a:p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A0325B"/>
                </a:solidFill>
                <a:latin typeface="Arista Pro Bold"/>
              </a:rPr>
              <a:t>shabanova.ir.nik@gmail.com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A4155E-8E20-4AE7-B384-8864D946B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019" y="1043469"/>
            <a:ext cx="5425372" cy="8427761"/>
          </a:xfrm>
          <a:prstGeom prst="roundRect">
            <a:avLst>
              <a:gd name="adj" fmla="val 10155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13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0264C0-1188-4084-A9C3-85907F87E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176" y="3173279"/>
            <a:ext cx="5616149" cy="42121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C3C41F-7BB3-4CC4-A935-367FE5CC1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73" t="2805" r="31450" b="4204"/>
          <a:stretch/>
        </p:blipFill>
        <p:spPr>
          <a:xfrm rot="5400000">
            <a:off x="1207485" y="1904109"/>
            <a:ext cx="4212112" cy="5814094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511211" y="5576695"/>
            <a:ext cx="7265577" cy="4212112"/>
          </a:xfrm>
          <a:prstGeom prst="roundRect">
            <a:avLst>
              <a:gd name="adj" fmla="val 10746"/>
            </a:avLst>
          </a:prstGeom>
          <a:blipFill>
            <a:blip r:embed="rId5"/>
            <a:stretch>
              <a:fillRect l="-12993" t="-57192" r="-8513"/>
            </a:stretch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</p:sp>
      <p:sp>
        <p:nvSpPr>
          <p:cNvPr id="4" name="Freeform 4"/>
          <p:cNvSpPr/>
          <p:nvPr/>
        </p:nvSpPr>
        <p:spPr>
          <a:xfrm rot="-5400000">
            <a:off x="5658521" y="1011675"/>
            <a:ext cx="3499783" cy="5063225"/>
          </a:xfrm>
          <a:custGeom>
            <a:avLst/>
            <a:gdLst/>
            <a:ahLst/>
            <a:cxnLst/>
            <a:rect l="l" t="t" r="r" b="b"/>
            <a:pathLst>
              <a:path w="3770388" h="5063225">
                <a:moveTo>
                  <a:pt x="0" y="0"/>
                </a:moveTo>
                <a:lnTo>
                  <a:pt x="3770388" y="0"/>
                </a:lnTo>
                <a:lnTo>
                  <a:pt x="3770388" y="5063225"/>
                </a:lnTo>
                <a:lnTo>
                  <a:pt x="0" y="5063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732" t="-4937" r="-6130" b="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70321" y="281844"/>
            <a:ext cx="15747355" cy="1125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«VIII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Международная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олимпиада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морфологии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», г.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Новосибирск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8.12.2023г.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833C90-0911-446D-990E-591D55A030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28" y="1793396"/>
            <a:ext cx="4928169" cy="339750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1524000" y="242851"/>
            <a:ext cx="18288000" cy="1805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67429" lvl="8" algn="ctr">
              <a:lnSpc>
                <a:spcPts val="4759"/>
              </a:lnSpc>
            </a:pP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IV International Olympiad of medical students «Samarkand-2020», 15-16.12.2023г.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31ECE3-B707-47B7-A81C-0949A4CC6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533687"/>
            <a:ext cx="7534479" cy="5257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06561B-D973-427B-A93E-9E890DBF0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47" y="3682721"/>
            <a:ext cx="6702044" cy="47385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251044-BE4E-444A-B6F4-472C467A9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92" y="1533687"/>
            <a:ext cx="7681133" cy="54308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D21166-5E7F-40B2-A3B5-886CA6986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39" y="3505039"/>
            <a:ext cx="5843189" cy="40538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BCA35C2-90F5-4629-9987-CA627BF18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270" y="6176984"/>
            <a:ext cx="5439099" cy="38456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600644-D207-4CB3-B31F-AFACE0AAB3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6" y="5621314"/>
            <a:ext cx="6074882" cy="42886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31B252-5487-4B42-BFD6-045585813D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936" y="5845757"/>
            <a:ext cx="6121883" cy="428863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2D7AD2C-4439-4319-AF82-27B7259DE83D}"/>
              </a:ext>
            </a:extLst>
          </p:cNvPr>
          <p:cNvSpPr/>
          <p:nvPr/>
        </p:nvSpPr>
        <p:spPr>
          <a:xfrm>
            <a:off x="-21771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CCB9CE33-C019-4EDC-BB93-D9BBCE53BD7A}"/>
              </a:ext>
            </a:extLst>
          </p:cNvPr>
          <p:cNvSpPr txBox="1"/>
          <p:nvPr/>
        </p:nvSpPr>
        <p:spPr>
          <a:xfrm>
            <a:off x="0" y="414655"/>
            <a:ext cx="18288000" cy="1125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3200" u="none" strike="noStrike" dirty="0">
                <a:solidFill>
                  <a:srgbClr val="FFFFFF"/>
                </a:solidFill>
                <a:latin typeface="Comic Relief"/>
              </a:rPr>
              <a:t>«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IV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Международная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студенческая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онлайн-олимпиада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АНАТОМИИ.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Раздел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СПЛАНХНОЛОГИЯ», 27.04.2023г.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50D03E-AD39-4B25-A939-A9903BE72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167" y="6062155"/>
            <a:ext cx="4991100" cy="35677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EA90756-1746-4A34-86EC-6C313C100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177" y="3142438"/>
            <a:ext cx="5295900" cy="36973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8AF91A-4238-4959-B004-3C9A872AA9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5"/>
          <a:stretch/>
        </p:blipFill>
        <p:spPr>
          <a:xfrm>
            <a:off x="5907477" y="5706426"/>
            <a:ext cx="6629400" cy="3884235"/>
          </a:xfrm>
          <a:prstGeom prst="roundRect">
            <a:avLst>
              <a:gd name="adj" fmla="val 10247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3155621D-0AB1-4563-8E73-FA782BDFA2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0A5E80-967B-4413-A4CD-C624FB1E0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136188"/>
            <a:ext cx="4932213" cy="35575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474021-B4D5-42E4-887C-3573178ED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23" y="3686911"/>
            <a:ext cx="5344877" cy="37661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846452-8323-4DD6-856A-5DEC534D3F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05" y="2371488"/>
            <a:ext cx="4621597" cy="328219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BD73BCD-BA6E-49E6-B4E5-56F37EDACE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0" y="6097236"/>
            <a:ext cx="5155195" cy="358954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98083"/>
            <a:ext cx="18288000" cy="180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«</a:t>
            </a:r>
            <a:r>
              <a:rPr lang="ru-RU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VII  открытая студенческая олимпиада </a:t>
            </a:r>
            <a:r>
              <a:rPr lang="ru-RU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ПСПбГМУ</a:t>
            </a:r>
            <a:r>
              <a:rPr lang="ru-RU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по анатомии», в рамках научной конференции, посвященной 120-летию со дня рождения профессора М.Г. Привеса, г. Санкт-Петербург,  16-18 мая  2024 г.</a:t>
            </a:r>
            <a:endParaRPr lang="en-US" sz="3600" b="1" spc="-100" dirty="0">
              <a:ln w="25400">
                <a:solidFill>
                  <a:schemeClr val="tx1"/>
                </a:solidFill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7ED89C-DD22-4DF5-B994-34AD661B82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04" y="2470498"/>
            <a:ext cx="4737242" cy="6515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52C43A-C6BB-476A-A8F4-386D65C7A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0681" y="5728048"/>
            <a:ext cx="7452519" cy="4192042"/>
          </a:xfrm>
          <a:prstGeom prst="roundRect">
            <a:avLst>
              <a:gd name="adj" fmla="val 6752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67B1F7-A0AE-46C9-B9B2-7DD06DA9C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58" y="3476732"/>
            <a:ext cx="4737242" cy="65200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E1292E-4108-4662-A8E7-196C087E27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320" y="3964397"/>
            <a:ext cx="4307821" cy="59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46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98083"/>
            <a:ext cx="18288000" cy="119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«III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Международная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студенческая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олимпиада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по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морфологии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и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практическим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навыкам</a:t>
            </a:r>
            <a:r>
              <a:rPr lang="ru-RU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», </a:t>
            </a:r>
            <a:r>
              <a:rPr lang="ru-RU" sz="3600" b="1" spc="-100" dirty="0" err="1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г.Бишкек</a:t>
            </a:r>
            <a:r>
              <a:rPr lang="ru-RU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18-20.05.2023г.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41283D-631C-4659-88F2-E1B8C12C69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56" r="19069"/>
          <a:stretch/>
        </p:blipFill>
        <p:spPr>
          <a:xfrm rot="5400000">
            <a:off x="5991350" y="3037605"/>
            <a:ext cx="6305299" cy="42085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2DE6D5-AE2D-458C-B35A-04123948A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5918783"/>
            <a:ext cx="5435600" cy="4076700"/>
          </a:xfrm>
          <a:prstGeom prst="roundRect">
            <a:avLst>
              <a:gd name="adj" fmla="val 953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ED6BB8-0025-4103-AC46-A858A06A3C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704" b="18148"/>
          <a:stretch/>
        </p:blipFill>
        <p:spPr>
          <a:xfrm>
            <a:off x="2933824" y="2195101"/>
            <a:ext cx="3376127" cy="49830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3D1394-5E9A-4D2F-B97D-81CE28155D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347" t="12222" r="3347" b="19337"/>
          <a:stretch/>
        </p:blipFill>
        <p:spPr>
          <a:xfrm>
            <a:off x="11978048" y="2212419"/>
            <a:ext cx="3463640" cy="51341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D9E5B2-3EA6-4750-A5CC-435C8B034D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46" r="20944"/>
          <a:stretch/>
        </p:blipFill>
        <p:spPr>
          <a:xfrm rot="5400000">
            <a:off x="-47097" y="5440623"/>
            <a:ext cx="5278817" cy="37148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DF3B89-0F17-4B89-AF18-8F91A5C688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96" t="19338" b="17407"/>
          <a:stretch/>
        </p:blipFill>
        <p:spPr>
          <a:xfrm>
            <a:off x="14213248" y="5001668"/>
            <a:ext cx="3339876" cy="485198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98083"/>
            <a:ext cx="18288000" cy="119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ru-RU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Международная морфологическая олимпиада 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«</a:t>
            </a:r>
            <a:r>
              <a:rPr lang="ru-RU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Сталинградская сирень», г.Волгоград,24-25</a:t>
            </a:r>
            <a:r>
              <a:rPr lang="en-US" sz="3600" b="1" spc="-100" dirty="0">
                <a:ln w="254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.05.2023г.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917E9-50FD-4C76-BB57-54B5CCA61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3" y="2789307"/>
            <a:ext cx="8077200" cy="6057900"/>
          </a:xfrm>
          <a:prstGeom prst="roundRect">
            <a:avLst>
              <a:gd name="adj" fmla="val 9463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35A4F5-5215-4B7D-8D75-996B99B13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6570"/>
          <a:stretch/>
        </p:blipFill>
        <p:spPr>
          <a:xfrm>
            <a:off x="9777845" y="2952694"/>
            <a:ext cx="7810500" cy="57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76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621797" y="1003935"/>
            <a:ext cx="8569231" cy="7962384"/>
            <a:chOff x="0" y="0"/>
            <a:chExt cx="2256917" cy="20970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56917" cy="2097089"/>
            </a:xfrm>
            <a:custGeom>
              <a:avLst/>
              <a:gdLst/>
              <a:ahLst/>
              <a:cxnLst/>
              <a:rect l="l" t="t" r="r" b="b"/>
              <a:pathLst>
                <a:path w="2256917" h="2097089">
                  <a:moveTo>
                    <a:pt x="46076" y="0"/>
                  </a:moveTo>
                  <a:lnTo>
                    <a:pt x="2210840" y="0"/>
                  </a:lnTo>
                  <a:cubicBezTo>
                    <a:pt x="2236288" y="0"/>
                    <a:pt x="2256917" y="20629"/>
                    <a:pt x="2256917" y="46076"/>
                  </a:cubicBezTo>
                  <a:lnTo>
                    <a:pt x="2256917" y="2051013"/>
                  </a:lnTo>
                  <a:cubicBezTo>
                    <a:pt x="2256917" y="2076460"/>
                    <a:pt x="2236288" y="2097089"/>
                    <a:pt x="2210840" y="2097089"/>
                  </a:cubicBezTo>
                  <a:lnTo>
                    <a:pt x="46076" y="2097089"/>
                  </a:lnTo>
                  <a:cubicBezTo>
                    <a:pt x="20629" y="2097089"/>
                    <a:pt x="0" y="2076460"/>
                    <a:pt x="0" y="2051013"/>
                  </a:cubicBezTo>
                  <a:lnTo>
                    <a:pt x="0" y="46076"/>
                  </a:lnTo>
                  <a:cubicBezTo>
                    <a:pt x="0" y="20629"/>
                    <a:pt x="20629" y="0"/>
                    <a:pt x="46076" y="0"/>
                  </a:cubicBezTo>
                  <a:close/>
                </a:path>
              </a:pathLst>
            </a:custGeom>
            <a:solidFill>
              <a:srgbClr val="DFB28B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56917" cy="2135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01063" y="390121"/>
            <a:ext cx="7040003" cy="1328657"/>
            <a:chOff x="0" y="0"/>
            <a:chExt cx="1854157" cy="349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54157" cy="349934"/>
            </a:xfrm>
            <a:custGeom>
              <a:avLst/>
              <a:gdLst/>
              <a:ahLst/>
              <a:cxnLst/>
              <a:rect l="l" t="t" r="r" b="b"/>
              <a:pathLst>
                <a:path w="1854157" h="349934">
                  <a:moveTo>
                    <a:pt x="36290" y="0"/>
                  </a:moveTo>
                  <a:lnTo>
                    <a:pt x="1817867" y="0"/>
                  </a:lnTo>
                  <a:cubicBezTo>
                    <a:pt x="1827492" y="0"/>
                    <a:pt x="1836722" y="3823"/>
                    <a:pt x="1843528" y="10629"/>
                  </a:cubicBezTo>
                  <a:cubicBezTo>
                    <a:pt x="1850334" y="17435"/>
                    <a:pt x="1854157" y="26665"/>
                    <a:pt x="1854157" y="36290"/>
                  </a:cubicBezTo>
                  <a:lnTo>
                    <a:pt x="1854157" y="313644"/>
                  </a:lnTo>
                  <a:cubicBezTo>
                    <a:pt x="1854157" y="323269"/>
                    <a:pt x="1850334" y="332500"/>
                    <a:pt x="1843528" y="339305"/>
                  </a:cubicBezTo>
                  <a:cubicBezTo>
                    <a:pt x="1836722" y="346111"/>
                    <a:pt x="1827492" y="349934"/>
                    <a:pt x="1817867" y="349934"/>
                  </a:cubicBezTo>
                  <a:lnTo>
                    <a:pt x="36290" y="349934"/>
                  </a:lnTo>
                  <a:cubicBezTo>
                    <a:pt x="26665" y="349934"/>
                    <a:pt x="17435" y="346111"/>
                    <a:pt x="10629" y="339305"/>
                  </a:cubicBezTo>
                  <a:cubicBezTo>
                    <a:pt x="3823" y="332500"/>
                    <a:pt x="0" y="323269"/>
                    <a:pt x="0" y="313644"/>
                  </a:cubicBezTo>
                  <a:lnTo>
                    <a:pt x="0" y="36290"/>
                  </a:lnTo>
                  <a:cubicBezTo>
                    <a:pt x="0" y="26665"/>
                    <a:pt x="3823" y="17435"/>
                    <a:pt x="10629" y="10629"/>
                  </a:cubicBezTo>
                  <a:cubicBezTo>
                    <a:pt x="17435" y="3823"/>
                    <a:pt x="26665" y="0"/>
                    <a:pt x="36290" y="0"/>
                  </a:cubicBezTo>
                  <a:close/>
                </a:path>
              </a:pathLst>
            </a:custGeom>
            <a:solidFill>
              <a:srgbClr val="E47CA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54157" cy="388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871280" y="7117675"/>
            <a:ext cx="760807" cy="760807"/>
          </a:xfrm>
          <a:custGeom>
            <a:avLst/>
            <a:gdLst/>
            <a:ahLst/>
            <a:cxnLst/>
            <a:rect l="l" t="t" r="r" b="b"/>
            <a:pathLst>
              <a:path w="760807" h="760807">
                <a:moveTo>
                  <a:pt x="0" y="0"/>
                </a:moveTo>
                <a:lnTo>
                  <a:pt x="760808" y="0"/>
                </a:lnTo>
                <a:lnTo>
                  <a:pt x="760808" y="760807"/>
                </a:lnTo>
                <a:lnTo>
                  <a:pt x="0" y="760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45874" y="8103578"/>
            <a:ext cx="652058" cy="381750"/>
          </a:xfrm>
          <a:custGeom>
            <a:avLst/>
            <a:gdLst/>
            <a:ahLst/>
            <a:cxnLst/>
            <a:rect l="l" t="t" r="r" b="b"/>
            <a:pathLst>
              <a:path w="652058" h="381750">
                <a:moveTo>
                  <a:pt x="0" y="0"/>
                </a:moveTo>
                <a:lnTo>
                  <a:pt x="652058" y="0"/>
                </a:lnTo>
                <a:lnTo>
                  <a:pt x="652058" y="381750"/>
                </a:lnTo>
                <a:lnTo>
                  <a:pt x="0" y="3817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6360" y="961422"/>
            <a:ext cx="7096929" cy="8047411"/>
          </a:xfrm>
          <a:prstGeom prst="roundRect">
            <a:avLst>
              <a:gd name="adj" fmla="val 7296"/>
            </a:avLst>
          </a:prstGeom>
          <a:blipFill>
            <a:blip r:embed="rId7"/>
            <a:stretch>
              <a:fillRect l="-1065" t="-29231" r="-7920" b="-17868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2" name="TextBox 12"/>
          <p:cNvSpPr txBox="1"/>
          <p:nvPr/>
        </p:nvSpPr>
        <p:spPr>
          <a:xfrm>
            <a:off x="10716807" y="563336"/>
            <a:ext cx="4544132" cy="837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59"/>
              </a:lnSpc>
              <a:spcBef>
                <a:spcPct val="0"/>
              </a:spcBef>
            </a:pP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Староста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СНО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45874" y="1801531"/>
            <a:ext cx="7921078" cy="6867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5999" u="none" strike="noStrike" dirty="0" err="1">
                <a:solidFill>
                  <a:srgbClr val="A0325B"/>
                </a:solidFill>
                <a:latin typeface="Arista Pro Bold"/>
              </a:rPr>
              <a:t>Варпетян</a:t>
            </a:r>
            <a:r>
              <a:rPr lang="en-US" sz="5999" u="none" strike="noStrike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5999" u="none" strike="noStrike" dirty="0" err="1">
                <a:solidFill>
                  <a:srgbClr val="A0325B"/>
                </a:solidFill>
                <a:latin typeface="Arista Pro Bold"/>
              </a:rPr>
              <a:t>Ани</a:t>
            </a:r>
            <a:r>
              <a:rPr lang="en-US" sz="5999" u="none" strike="noStrike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5999" u="none" strike="noStrike" dirty="0" err="1">
                <a:solidFill>
                  <a:srgbClr val="A0325B"/>
                </a:solidFill>
                <a:latin typeface="Arista Pro Bold"/>
              </a:rPr>
              <a:t>Мнацакановна</a:t>
            </a:r>
            <a:endParaRPr lang="en-US" sz="5999" u="none" strike="noStrike" dirty="0">
              <a:solidFill>
                <a:srgbClr val="A0325B"/>
              </a:solidFill>
              <a:latin typeface="Arista Pro Bold"/>
            </a:endParaRPr>
          </a:p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endParaRPr lang="en-US" sz="5999" u="none" strike="noStrike" dirty="0">
              <a:solidFill>
                <a:srgbClr val="A0325B"/>
              </a:solidFill>
              <a:latin typeface="Arista Pro Bold"/>
            </a:endParaRPr>
          </a:p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499" u="none" strike="noStrike" dirty="0" err="1">
                <a:solidFill>
                  <a:srgbClr val="A0325B"/>
                </a:solidFill>
                <a:latin typeface="Arista Pro Bold"/>
              </a:rPr>
              <a:t>Студентка</a:t>
            </a:r>
            <a:r>
              <a:rPr lang="en-US" sz="4499" u="none" strike="noStrike" dirty="0">
                <a:solidFill>
                  <a:srgbClr val="A0325B"/>
                </a:solidFill>
                <a:latin typeface="Arista Pro Bold"/>
              </a:rPr>
              <a:t> 5 </a:t>
            </a:r>
            <a:r>
              <a:rPr lang="en-US" sz="4499" u="none" strike="noStrike" dirty="0" err="1">
                <a:solidFill>
                  <a:srgbClr val="A0325B"/>
                </a:solidFill>
                <a:latin typeface="Arista Pro Bold"/>
              </a:rPr>
              <a:t>курса</a:t>
            </a:r>
            <a:r>
              <a:rPr lang="en-US" sz="4499" u="none" strike="noStrike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4499" u="none" strike="noStrike" dirty="0" err="1">
                <a:solidFill>
                  <a:srgbClr val="A0325B"/>
                </a:solidFill>
                <a:latin typeface="Arista Pro Bold"/>
              </a:rPr>
              <a:t>педиатрического</a:t>
            </a:r>
            <a:r>
              <a:rPr lang="en-US" sz="4499" u="none" strike="noStrike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4499" u="none" strike="noStrike" dirty="0" err="1">
                <a:solidFill>
                  <a:srgbClr val="A0325B"/>
                </a:solidFill>
                <a:latin typeface="Arista Pro Bold"/>
              </a:rPr>
              <a:t>факультета</a:t>
            </a:r>
            <a:endParaRPr lang="en-US" sz="4499" u="none" strike="noStrike" dirty="0">
              <a:solidFill>
                <a:srgbClr val="A0325B"/>
              </a:solidFill>
              <a:latin typeface="Arista Pro Bold"/>
            </a:endParaRPr>
          </a:p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499" u="none" strike="noStrike" dirty="0">
                <a:solidFill>
                  <a:srgbClr val="A0325B"/>
                </a:solidFill>
                <a:latin typeface="Arista Pro Bold"/>
              </a:rPr>
              <a:t>+79774160842</a:t>
            </a:r>
          </a:p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499" u="none" strike="noStrike" dirty="0">
                <a:solidFill>
                  <a:srgbClr val="A0325B"/>
                </a:solidFill>
                <a:latin typeface="Arista Pro Bold"/>
              </a:rPr>
              <a:t>@</a:t>
            </a:r>
            <a:r>
              <a:rPr lang="en-US" sz="4499" u="none" strike="noStrike" dirty="0" err="1">
                <a:solidFill>
                  <a:srgbClr val="A0325B"/>
                </a:solidFill>
                <a:latin typeface="Arista Pro Bold"/>
              </a:rPr>
              <a:t>ani_varpetyan</a:t>
            </a:r>
            <a:endParaRPr lang="en-US" sz="4499" u="none" strike="noStrike" dirty="0">
              <a:solidFill>
                <a:srgbClr val="A0325B"/>
              </a:solidFill>
              <a:latin typeface="Arista Pro Bold"/>
            </a:endParaRPr>
          </a:p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499" u="none" strike="noStrike" dirty="0">
                <a:solidFill>
                  <a:srgbClr val="A0325B"/>
                </a:solidFill>
                <a:latin typeface="Arista Pro"/>
              </a:rPr>
              <a:t>      </a:t>
            </a:r>
            <a:r>
              <a:rPr lang="en-US" sz="4499" u="sng" strike="noStrike" dirty="0">
                <a:solidFill>
                  <a:srgbClr val="A0325B"/>
                </a:solidFill>
                <a:latin typeface="Arista Pro Bold"/>
                <a:hlinkClick r:id="rId8" tooltip="https://vk.com/anivarpetyan"/>
              </a:rPr>
              <a:t>https://vk.com/anivarpetyan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36449" y="1643904"/>
            <a:ext cx="8569231" cy="7467330"/>
            <a:chOff x="0" y="0"/>
            <a:chExt cx="2256917" cy="19667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56917" cy="1966704"/>
            </a:xfrm>
            <a:custGeom>
              <a:avLst/>
              <a:gdLst/>
              <a:ahLst/>
              <a:cxnLst/>
              <a:rect l="l" t="t" r="r" b="b"/>
              <a:pathLst>
                <a:path w="2256917" h="1966704">
                  <a:moveTo>
                    <a:pt x="46076" y="0"/>
                  </a:moveTo>
                  <a:lnTo>
                    <a:pt x="2210840" y="0"/>
                  </a:lnTo>
                  <a:cubicBezTo>
                    <a:pt x="2236288" y="0"/>
                    <a:pt x="2256917" y="20629"/>
                    <a:pt x="2256917" y="46076"/>
                  </a:cubicBezTo>
                  <a:lnTo>
                    <a:pt x="2256917" y="1920628"/>
                  </a:lnTo>
                  <a:cubicBezTo>
                    <a:pt x="2256917" y="1946075"/>
                    <a:pt x="2236288" y="1966704"/>
                    <a:pt x="2210840" y="1966704"/>
                  </a:cubicBezTo>
                  <a:lnTo>
                    <a:pt x="46076" y="1966704"/>
                  </a:lnTo>
                  <a:cubicBezTo>
                    <a:pt x="20629" y="1966704"/>
                    <a:pt x="0" y="1946075"/>
                    <a:pt x="0" y="1920628"/>
                  </a:cubicBezTo>
                  <a:lnTo>
                    <a:pt x="0" y="46076"/>
                  </a:lnTo>
                  <a:cubicBezTo>
                    <a:pt x="0" y="20629"/>
                    <a:pt x="20629" y="0"/>
                    <a:pt x="46076" y="0"/>
                  </a:cubicBezTo>
                  <a:close/>
                </a:path>
              </a:pathLst>
            </a:custGeom>
            <a:solidFill>
              <a:srgbClr val="DFB28B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56917" cy="2004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01063" y="979576"/>
            <a:ext cx="7040003" cy="1328657"/>
            <a:chOff x="0" y="0"/>
            <a:chExt cx="1854157" cy="349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54157" cy="349934"/>
            </a:xfrm>
            <a:custGeom>
              <a:avLst/>
              <a:gdLst/>
              <a:ahLst/>
              <a:cxnLst/>
              <a:rect l="l" t="t" r="r" b="b"/>
              <a:pathLst>
                <a:path w="1854157" h="349934">
                  <a:moveTo>
                    <a:pt x="36290" y="0"/>
                  </a:moveTo>
                  <a:lnTo>
                    <a:pt x="1817867" y="0"/>
                  </a:lnTo>
                  <a:cubicBezTo>
                    <a:pt x="1827492" y="0"/>
                    <a:pt x="1836722" y="3823"/>
                    <a:pt x="1843528" y="10629"/>
                  </a:cubicBezTo>
                  <a:cubicBezTo>
                    <a:pt x="1850334" y="17435"/>
                    <a:pt x="1854157" y="26665"/>
                    <a:pt x="1854157" y="36290"/>
                  </a:cubicBezTo>
                  <a:lnTo>
                    <a:pt x="1854157" y="313644"/>
                  </a:lnTo>
                  <a:cubicBezTo>
                    <a:pt x="1854157" y="323269"/>
                    <a:pt x="1850334" y="332500"/>
                    <a:pt x="1843528" y="339305"/>
                  </a:cubicBezTo>
                  <a:cubicBezTo>
                    <a:pt x="1836722" y="346111"/>
                    <a:pt x="1827492" y="349934"/>
                    <a:pt x="1817867" y="349934"/>
                  </a:cubicBezTo>
                  <a:lnTo>
                    <a:pt x="36290" y="349934"/>
                  </a:lnTo>
                  <a:cubicBezTo>
                    <a:pt x="26665" y="349934"/>
                    <a:pt x="17435" y="346111"/>
                    <a:pt x="10629" y="339305"/>
                  </a:cubicBezTo>
                  <a:cubicBezTo>
                    <a:pt x="3823" y="332500"/>
                    <a:pt x="0" y="323269"/>
                    <a:pt x="0" y="313644"/>
                  </a:cubicBezTo>
                  <a:lnTo>
                    <a:pt x="0" y="36290"/>
                  </a:lnTo>
                  <a:cubicBezTo>
                    <a:pt x="0" y="26665"/>
                    <a:pt x="3823" y="17435"/>
                    <a:pt x="10629" y="10629"/>
                  </a:cubicBezTo>
                  <a:cubicBezTo>
                    <a:pt x="17435" y="3823"/>
                    <a:pt x="26665" y="0"/>
                    <a:pt x="36290" y="0"/>
                  </a:cubicBezTo>
                  <a:close/>
                </a:path>
              </a:pathLst>
            </a:custGeom>
            <a:solidFill>
              <a:srgbClr val="E47CA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54157" cy="388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07698" y="644997"/>
            <a:ext cx="6747754" cy="8997005"/>
          </a:xfrm>
          <a:prstGeom prst="roundRect">
            <a:avLst>
              <a:gd name="adj" fmla="val 8967"/>
            </a:avLst>
          </a:prstGeom>
          <a:blipFill>
            <a:blip r:embed="rId3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0" name="Freeform 10"/>
          <p:cNvSpPr/>
          <p:nvPr/>
        </p:nvSpPr>
        <p:spPr>
          <a:xfrm>
            <a:off x="9049804" y="7981354"/>
            <a:ext cx="902518" cy="528383"/>
          </a:xfrm>
          <a:custGeom>
            <a:avLst/>
            <a:gdLst/>
            <a:ahLst/>
            <a:cxnLst/>
            <a:rect l="l" t="t" r="r" b="b"/>
            <a:pathLst>
              <a:path w="902518" h="528383">
                <a:moveTo>
                  <a:pt x="0" y="0"/>
                </a:moveTo>
                <a:lnTo>
                  <a:pt x="902518" y="0"/>
                </a:lnTo>
                <a:lnTo>
                  <a:pt x="902518" y="528383"/>
                </a:lnTo>
                <a:lnTo>
                  <a:pt x="0" y="528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736449" y="2547499"/>
            <a:ext cx="8494230" cy="611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39"/>
              </a:lnSpc>
              <a:spcBef>
                <a:spcPct val="0"/>
              </a:spcBef>
            </a:pPr>
            <a:r>
              <a:rPr lang="en-US" sz="6099" u="none" strike="noStrike" dirty="0" err="1">
                <a:solidFill>
                  <a:srgbClr val="A0325B"/>
                </a:solidFill>
                <a:latin typeface="Arista Pro Bold"/>
              </a:rPr>
              <a:t>Маляев</a:t>
            </a:r>
            <a:r>
              <a:rPr lang="en-US" sz="6099" u="none" strike="noStrike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6099" u="none" strike="noStrike" dirty="0" err="1">
                <a:solidFill>
                  <a:srgbClr val="A0325B"/>
                </a:solidFill>
                <a:latin typeface="Arista Pro Bold"/>
              </a:rPr>
              <a:t>Ратибор</a:t>
            </a:r>
            <a:r>
              <a:rPr lang="en-US" sz="6099" u="none" strike="noStrike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6099" u="none" strike="noStrike" dirty="0" err="1">
                <a:solidFill>
                  <a:srgbClr val="A0325B"/>
                </a:solidFill>
                <a:latin typeface="Arista Pro Bold"/>
              </a:rPr>
              <a:t>Андреевич</a:t>
            </a:r>
            <a:endParaRPr lang="en-US" sz="6099" u="none" strike="noStrike" dirty="0">
              <a:solidFill>
                <a:srgbClr val="A0325B"/>
              </a:solidFill>
              <a:latin typeface="Arista Pro Bold"/>
            </a:endParaRPr>
          </a:p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499" u="none" strike="noStrike" dirty="0" err="1">
                <a:solidFill>
                  <a:srgbClr val="A0325B"/>
                </a:solidFill>
                <a:latin typeface="Arista Pro Bold"/>
              </a:rPr>
              <a:t>Студент</a:t>
            </a:r>
            <a:r>
              <a:rPr lang="en-US" sz="4499" u="none" strike="noStrike" dirty="0">
                <a:solidFill>
                  <a:srgbClr val="A0325B"/>
                </a:solidFill>
                <a:latin typeface="Arista Pro Bold"/>
              </a:rPr>
              <a:t> 2 </a:t>
            </a:r>
            <a:r>
              <a:rPr lang="en-US" sz="4499" u="none" strike="noStrike" dirty="0" err="1">
                <a:solidFill>
                  <a:srgbClr val="A0325B"/>
                </a:solidFill>
                <a:latin typeface="Arista Pro Bold"/>
              </a:rPr>
              <a:t>курса</a:t>
            </a:r>
            <a:r>
              <a:rPr lang="en-US" sz="4499" u="none" strike="noStrike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4499" u="none" strike="noStrike" dirty="0" err="1">
                <a:solidFill>
                  <a:srgbClr val="A0325B"/>
                </a:solidFill>
                <a:latin typeface="Arista Pro Bold"/>
              </a:rPr>
              <a:t>педиатрического</a:t>
            </a:r>
            <a:r>
              <a:rPr lang="en-US" sz="4499" u="none" strike="noStrike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4499" u="none" strike="noStrike" dirty="0" err="1">
                <a:solidFill>
                  <a:srgbClr val="A0325B"/>
                </a:solidFill>
                <a:latin typeface="Arista Pro Bold"/>
              </a:rPr>
              <a:t>факультета</a:t>
            </a:r>
            <a:endParaRPr lang="en-US" sz="4499" u="none" strike="noStrike" dirty="0">
              <a:solidFill>
                <a:srgbClr val="A0325B"/>
              </a:solidFill>
              <a:latin typeface="Arista Pro Bold"/>
            </a:endParaRPr>
          </a:p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499" u="none" strike="noStrike" dirty="0">
                <a:solidFill>
                  <a:srgbClr val="A0325B"/>
                </a:solidFill>
                <a:latin typeface="Arista Pro Bold"/>
              </a:rPr>
              <a:t>89520613642</a:t>
            </a:r>
          </a:p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499" u="none" strike="noStrike" dirty="0">
                <a:solidFill>
                  <a:srgbClr val="A0325B"/>
                </a:solidFill>
                <a:latin typeface="Arista Pro Bold"/>
              </a:rPr>
              <a:t>@yourM4M4W4</a:t>
            </a:r>
          </a:p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499" u="none" strike="noStrike" dirty="0">
                <a:solidFill>
                  <a:srgbClr val="A0325B"/>
                </a:solidFill>
                <a:latin typeface="Arista Pro Bold"/>
              </a:rPr>
              <a:t>        </a:t>
            </a:r>
            <a:r>
              <a:rPr lang="en-US" sz="4499" u="sng" strike="noStrike" dirty="0">
                <a:solidFill>
                  <a:srgbClr val="A0325B"/>
                </a:solidFill>
                <a:latin typeface="Arista Pro Bold"/>
                <a:hlinkClick r:id="rId6" tooltip="https://vk.com/yourm4m4w4"/>
              </a:rPr>
              <a:t>https://vk.com/yourm4m4w4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174501" y="7065098"/>
            <a:ext cx="760807" cy="760807"/>
          </a:xfrm>
          <a:custGeom>
            <a:avLst/>
            <a:gdLst/>
            <a:ahLst/>
            <a:cxnLst/>
            <a:rect l="l" t="t" r="r" b="b"/>
            <a:pathLst>
              <a:path w="760807" h="760807">
                <a:moveTo>
                  <a:pt x="0" y="0"/>
                </a:moveTo>
                <a:lnTo>
                  <a:pt x="760807" y="0"/>
                </a:lnTo>
                <a:lnTo>
                  <a:pt x="760807" y="760808"/>
                </a:lnTo>
                <a:lnTo>
                  <a:pt x="0" y="7608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780160" y="1177496"/>
            <a:ext cx="4481810" cy="82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Секретарь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СНО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56552" y="233429"/>
            <a:ext cx="5374897" cy="1328657"/>
            <a:chOff x="0" y="0"/>
            <a:chExt cx="1415611" cy="3499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5611" cy="349934"/>
            </a:xfrm>
            <a:custGeom>
              <a:avLst/>
              <a:gdLst/>
              <a:ahLst/>
              <a:cxnLst/>
              <a:rect l="l" t="t" r="r" b="b"/>
              <a:pathLst>
                <a:path w="1415611" h="349934">
                  <a:moveTo>
                    <a:pt x="47533" y="0"/>
                  </a:moveTo>
                  <a:lnTo>
                    <a:pt x="1368078" y="0"/>
                  </a:lnTo>
                  <a:cubicBezTo>
                    <a:pt x="1380684" y="0"/>
                    <a:pt x="1392775" y="5008"/>
                    <a:pt x="1401689" y="13922"/>
                  </a:cubicBezTo>
                  <a:cubicBezTo>
                    <a:pt x="1410603" y="22836"/>
                    <a:pt x="1415611" y="34926"/>
                    <a:pt x="1415611" y="47533"/>
                  </a:cubicBezTo>
                  <a:lnTo>
                    <a:pt x="1415611" y="302402"/>
                  </a:lnTo>
                  <a:cubicBezTo>
                    <a:pt x="1415611" y="328653"/>
                    <a:pt x="1394330" y="349934"/>
                    <a:pt x="1368078" y="349934"/>
                  </a:cubicBezTo>
                  <a:lnTo>
                    <a:pt x="47533" y="349934"/>
                  </a:lnTo>
                  <a:cubicBezTo>
                    <a:pt x="21281" y="349934"/>
                    <a:pt x="0" y="328653"/>
                    <a:pt x="0" y="302402"/>
                  </a:cubicBezTo>
                  <a:lnTo>
                    <a:pt x="0" y="47533"/>
                  </a:lnTo>
                  <a:cubicBezTo>
                    <a:pt x="0" y="21281"/>
                    <a:pt x="21281" y="0"/>
                    <a:pt x="47533" y="0"/>
                  </a:cubicBezTo>
                  <a:close/>
                </a:path>
              </a:pathLst>
            </a:custGeom>
            <a:solidFill>
              <a:srgbClr val="E47CA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15611" cy="388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179570" y="1318739"/>
            <a:ext cx="5895749" cy="6724162"/>
          </a:xfrm>
          <a:prstGeom prst="roundRect">
            <a:avLst>
              <a:gd name="adj" fmla="val 8560"/>
            </a:avLst>
          </a:prstGeom>
          <a:blipFill>
            <a:blip r:embed="rId3"/>
            <a:stretch>
              <a:fillRect t="-16906"/>
            </a:stretch>
          </a:blipFill>
          <a:ln>
            <a:solidFill>
              <a:schemeClr val="tx1"/>
            </a:solidFill>
          </a:ln>
        </p:spPr>
      </p:sp>
      <p:sp>
        <p:nvSpPr>
          <p:cNvPr id="7" name="Freeform 7"/>
          <p:cNvSpPr/>
          <p:nvPr/>
        </p:nvSpPr>
        <p:spPr>
          <a:xfrm>
            <a:off x="0" y="5798802"/>
            <a:ext cx="8144315" cy="4488198"/>
          </a:xfrm>
          <a:prstGeom prst="roundRect">
            <a:avLst>
              <a:gd name="adj" fmla="val 11111"/>
            </a:avLst>
          </a:prstGeom>
          <a:blipFill>
            <a:blip r:embed="rId4"/>
            <a:stretch>
              <a:fillRect l="-13708" t="-18259" r="-2249" b="-39554"/>
            </a:stretch>
          </a:blipFill>
          <a:ln>
            <a:solidFill>
              <a:schemeClr val="tx1"/>
            </a:solidFill>
          </a:ln>
        </p:spPr>
      </p:sp>
      <p:sp>
        <p:nvSpPr>
          <p:cNvPr id="8" name="Freeform 8"/>
          <p:cNvSpPr/>
          <p:nvPr/>
        </p:nvSpPr>
        <p:spPr>
          <a:xfrm>
            <a:off x="8635126" y="5763544"/>
            <a:ext cx="2839522" cy="2839522"/>
          </a:xfrm>
          <a:custGeom>
            <a:avLst/>
            <a:gdLst/>
            <a:ahLst/>
            <a:cxnLst/>
            <a:rect l="l" t="t" r="r" b="b"/>
            <a:pathLst>
              <a:path w="2839522" h="2839522">
                <a:moveTo>
                  <a:pt x="0" y="0"/>
                </a:moveTo>
                <a:lnTo>
                  <a:pt x="2839522" y="0"/>
                </a:lnTo>
                <a:lnTo>
                  <a:pt x="2839522" y="2839522"/>
                </a:lnTo>
                <a:lnTo>
                  <a:pt x="0" y="2839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21785" y="1767989"/>
            <a:ext cx="11301379" cy="3614555"/>
            <a:chOff x="0" y="0"/>
            <a:chExt cx="2976495" cy="9519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76495" cy="951982"/>
            </a:xfrm>
            <a:custGeom>
              <a:avLst/>
              <a:gdLst/>
              <a:ahLst/>
              <a:cxnLst/>
              <a:rect l="l" t="t" r="r" b="b"/>
              <a:pathLst>
                <a:path w="2976495" h="951982">
                  <a:moveTo>
                    <a:pt x="42473" y="0"/>
                  </a:moveTo>
                  <a:lnTo>
                    <a:pt x="2934022" y="0"/>
                  </a:lnTo>
                  <a:cubicBezTo>
                    <a:pt x="2957479" y="0"/>
                    <a:pt x="2976495" y="19016"/>
                    <a:pt x="2976495" y="42473"/>
                  </a:cubicBezTo>
                  <a:lnTo>
                    <a:pt x="2976495" y="909509"/>
                  </a:lnTo>
                  <a:cubicBezTo>
                    <a:pt x="2976495" y="920773"/>
                    <a:pt x="2972020" y="931577"/>
                    <a:pt x="2964055" y="939542"/>
                  </a:cubicBezTo>
                  <a:cubicBezTo>
                    <a:pt x="2956090" y="947507"/>
                    <a:pt x="2945287" y="951982"/>
                    <a:pt x="2934022" y="951982"/>
                  </a:cubicBezTo>
                  <a:lnTo>
                    <a:pt x="42473" y="951982"/>
                  </a:lnTo>
                  <a:cubicBezTo>
                    <a:pt x="19016" y="951982"/>
                    <a:pt x="0" y="932966"/>
                    <a:pt x="0" y="909509"/>
                  </a:cubicBezTo>
                  <a:lnTo>
                    <a:pt x="0" y="42473"/>
                  </a:lnTo>
                  <a:cubicBezTo>
                    <a:pt x="0" y="19016"/>
                    <a:pt x="19016" y="0"/>
                    <a:pt x="42473" y="0"/>
                  </a:cubicBezTo>
                  <a:close/>
                </a:path>
              </a:pathLst>
            </a:custGeom>
            <a:solidFill>
              <a:srgbClr val="F0D0B4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976495" cy="990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831448" y="6614470"/>
            <a:ext cx="1833125" cy="1988597"/>
          </a:xfrm>
          <a:custGeom>
            <a:avLst/>
            <a:gdLst/>
            <a:ahLst/>
            <a:cxnLst/>
            <a:rect l="l" t="t" r="r" b="b"/>
            <a:pathLst>
              <a:path w="1833125" h="1988597">
                <a:moveTo>
                  <a:pt x="0" y="0"/>
                </a:moveTo>
                <a:lnTo>
                  <a:pt x="1833125" y="0"/>
                </a:lnTo>
                <a:lnTo>
                  <a:pt x="1833125" y="1988596"/>
                </a:lnTo>
                <a:lnTo>
                  <a:pt x="0" y="19885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8388" y="233429"/>
            <a:ext cx="1200623" cy="1328657"/>
          </a:xfrm>
          <a:custGeom>
            <a:avLst/>
            <a:gdLst/>
            <a:ahLst/>
            <a:cxnLst/>
            <a:rect l="l" t="t" r="r" b="b"/>
            <a:pathLst>
              <a:path w="1200623" h="1328657">
                <a:moveTo>
                  <a:pt x="0" y="0"/>
                </a:moveTo>
                <a:lnTo>
                  <a:pt x="1200624" y="0"/>
                </a:lnTo>
                <a:lnTo>
                  <a:pt x="1200624" y="1328657"/>
                </a:lnTo>
                <a:lnTo>
                  <a:pt x="0" y="13286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813352" y="431349"/>
            <a:ext cx="4661297" cy="837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59"/>
              </a:lnSpc>
              <a:spcBef>
                <a:spcPct val="0"/>
              </a:spcBef>
            </a:pP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Заседание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СНО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7643" y="1879100"/>
            <a:ext cx="11509663" cy="348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A0325B"/>
                </a:solidFill>
                <a:latin typeface="Arista Pro Bold"/>
              </a:rPr>
              <a:t>Заседания кружка СНО проводятся ежемесячно в очном формате. Место проведения - 4 лекционная аудитория, анатомический корпус.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A0325B"/>
                </a:solidFill>
                <a:latin typeface="Arista Pro Bold"/>
              </a:rPr>
              <a:t>В рамках заседаний СНО студенты знакомятся с планами по научно-практической работе на ближайшие несколько месяцев, готовят свои доклады, участвуют в реставрации и изготовлении музейных и учебных препаратов, готовятся к различным морфологическим олимпиадам и конкурсам.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35126" y="8726891"/>
            <a:ext cx="9440193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u="none" strike="noStrike">
                <a:solidFill>
                  <a:srgbClr val="A0325B"/>
                </a:solidFill>
                <a:latin typeface="Arista Pro Bold"/>
              </a:rPr>
              <a:t>Всю информацию о датах проведения заседаний, анонсы олимпиад и конкурсов, а также многое другое в беседе СНО.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69103" y="418383"/>
            <a:ext cx="10909162" cy="1328657"/>
            <a:chOff x="0" y="0"/>
            <a:chExt cx="2873195" cy="3499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73195" cy="349934"/>
            </a:xfrm>
            <a:custGeom>
              <a:avLst/>
              <a:gdLst/>
              <a:ahLst/>
              <a:cxnLst/>
              <a:rect l="l" t="t" r="r" b="b"/>
              <a:pathLst>
                <a:path w="2873195" h="349934">
                  <a:moveTo>
                    <a:pt x="23419" y="0"/>
                  </a:moveTo>
                  <a:lnTo>
                    <a:pt x="2849776" y="0"/>
                  </a:lnTo>
                  <a:cubicBezTo>
                    <a:pt x="2862710" y="0"/>
                    <a:pt x="2873195" y="10485"/>
                    <a:pt x="2873195" y="23419"/>
                  </a:cubicBezTo>
                  <a:lnTo>
                    <a:pt x="2873195" y="326515"/>
                  </a:lnTo>
                  <a:cubicBezTo>
                    <a:pt x="2873195" y="332726"/>
                    <a:pt x="2870728" y="338683"/>
                    <a:pt x="2866336" y="343075"/>
                  </a:cubicBezTo>
                  <a:cubicBezTo>
                    <a:pt x="2861944" y="347467"/>
                    <a:pt x="2855987" y="349934"/>
                    <a:pt x="2849776" y="349934"/>
                  </a:cubicBezTo>
                  <a:lnTo>
                    <a:pt x="23419" y="349934"/>
                  </a:lnTo>
                  <a:cubicBezTo>
                    <a:pt x="17208" y="349934"/>
                    <a:pt x="11251" y="347467"/>
                    <a:pt x="6859" y="343075"/>
                  </a:cubicBezTo>
                  <a:cubicBezTo>
                    <a:pt x="2467" y="338683"/>
                    <a:pt x="0" y="332726"/>
                    <a:pt x="0" y="326515"/>
                  </a:cubicBezTo>
                  <a:lnTo>
                    <a:pt x="0" y="23419"/>
                  </a:lnTo>
                  <a:cubicBezTo>
                    <a:pt x="0" y="17208"/>
                    <a:pt x="2467" y="11251"/>
                    <a:pt x="6859" y="6859"/>
                  </a:cubicBezTo>
                  <a:cubicBezTo>
                    <a:pt x="11251" y="2467"/>
                    <a:pt x="17208" y="0"/>
                    <a:pt x="23419" y="0"/>
                  </a:cubicBezTo>
                  <a:close/>
                </a:path>
              </a:pathLst>
            </a:custGeom>
            <a:solidFill>
              <a:srgbClr val="E47CA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73195" cy="388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47719" y="3296039"/>
            <a:ext cx="5792563" cy="6272386"/>
            <a:chOff x="0" y="0"/>
            <a:chExt cx="1525613" cy="16519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5613" cy="1651987"/>
            </a:xfrm>
            <a:custGeom>
              <a:avLst/>
              <a:gdLst/>
              <a:ahLst/>
              <a:cxnLst/>
              <a:rect l="l" t="t" r="r" b="b"/>
              <a:pathLst>
                <a:path w="1525613" h="1651987">
                  <a:moveTo>
                    <a:pt x="68163" y="0"/>
                  </a:moveTo>
                  <a:lnTo>
                    <a:pt x="1457450" y="0"/>
                  </a:lnTo>
                  <a:cubicBezTo>
                    <a:pt x="1495096" y="0"/>
                    <a:pt x="1525613" y="30518"/>
                    <a:pt x="1525613" y="68163"/>
                  </a:cubicBezTo>
                  <a:lnTo>
                    <a:pt x="1525613" y="1583824"/>
                  </a:lnTo>
                  <a:cubicBezTo>
                    <a:pt x="1525613" y="1601902"/>
                    <a:pt x="1518432" y="1619239"/>
                    <a:pt x="1505649" y="1632022"/>
                  </a:cubicBezTo>
                  <a:cubicBezTo>
                    <a:pt x="1492866" y="1644805"/>
                    <a:pt x="1475528" y="1651987"/>
                    <a:pt x="1457450" y="1651987"/>
                  </a:cubicBezTo>
                  <a:lnTo>
                    <a:pt x="68163" y="1651987"/>
                  </a:lnTo>
                  <a:cubicBezTo>
                    <a:pt x="30518" y="1651987"/>
                    <a:pt x="0" y="1621469"/>
                    <a:pt x="0" y="1583824"/>
                  </a:cubicBezTo>
                  <a:lnTo>
                    <a:pt x="0" y="68163"/>
                  </a:lnTo>
                  <a:cubicBezTo>
                    <a:pt x="0" y="30518"/>
                    <a:pt x="30518" y="0"/>
                    <a:pt x="68163" y="0"/>
                  </a:cubicBezTo>
                  <a:close/>
                </a:path>
              </a:pathLst>
            </a:custGeom>
            <a:solidFill>
              <a:srgbClr val="DFB28B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525613" cy="1690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347894" y="3379962"/>
            <a:ext cx="5592212" cy="591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A0325B"/>
                </a:solidFill>
                <a:latin typeface="Arista Pro Bold"/>
              </a:rPr>
              <a:t>Создание учебных  препаратов из трупного материала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A0325B"/>
                </a:solidFill>
                <a:latin typeface="Arista Pro Bold"/>
              </a:rPr>
              <a:t>Реставрация музейных препаратов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A0325B"/>
                </a:solidFill>
                <a:latin typeface="Arista Pro Bold"/>
              </a:rPr>
              <a:t>Изготовление учебных плакатов, постеров, муляжей и моделей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65728" y="3247850"/>
            <a:ext cx="4829693" cy="6272386"/>
            <a:chOff x="0" y="0"/>
            <a:chExt cx="1272018" cy="16519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2018" cy="1651987"/>
            </a:xfrm>
            <a:custGeom>
              <a:avLst/>
              <a:gdLst/>
              <a:ahLst/>
              <a:cxnLst/>
              <a:rect l="l" t="t" r="r" b="b"/>
              <a:pathLst>
                <a:path w="1272018" h="1651987">
                  <a:moveTo>
                    <a:pt x="81752" y="0"/>
                  </a:moveTo>
                  <a:lnTo>
                    <a:pt x="1190266" y="0"/>
                  </a:lnTo>
                  <a:cubicBezTo>
                    <a:pt x="1235416" y="0"/>
                    <a:pt x="1272018" y="36602"/>
                    <a:pt x="1272018" y="81752"/>
                  </a:cubicBezTo>
                  <a:lnTo>
                    <a:pt x="1272018" y="1570234"/>
                  </a:lnTo>
                  <a:cubicBezTo>
                    <a:pt x="1272018" y="1591916"/>
                    <a:pt x="1263405" y="1612710"/>
                    <a:pt x="1248073" y="1628042"/>
                  </a:cubicBezTo>
                  <a:cubicBezTo>
                    <a:pt x="1232742" y="1643373"/>
                    <a:pt x="1211948" y="1651987"/>
                    <a:pt x="1190266" y="1651987"/>
                  </a:cubicBezTo>
                  <a:lnTo>
                    <a:pt x="81752" y="1651987"/>
                  </a:lnTo>
                  <a:cubicBezTo>
                    <a:pt x="36602" y="1651987"/>
                    <a:pt x="0" y="1615385"/>
                    <a:pt x="0" y="1570234"/>
                  </a:cubicBezTo>
                  <a:lnTo>
                    <a:pt x="0" y="81752"/>
                  </a:lnTo>
                  <a:cubicBezTo>
                    <a:pt x="0" y="36602"/>
                    <a:pt x="36602" y="0"/>
                    <a:pt x="81752" y="0"/>
                  </a:cubicBezTo>
                  <a:close/>
                </a:path>
              </a:pathLst>
            </a:custGeom>
            <a:solidFill>
              <a:srgbClr val="DFB28B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272018" cy="1690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952183" y="562030"/>
            <a:ext cx="10543001" cy="821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59"/>
              </a:lnSpc>
              <a:spcBef>
                <a:spcPct val="0"/>
              </a:spcBef>
            </a:pP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Направления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работы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4899" b="1" spc="-100" dirty="0" err="1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кружка</a:t>
            </a:r>
            <a:r>
              <a:rPr lang="en-US" sz="4899" b="1" spc="-100" dirty="0">
                <a:ln w="50800"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СНО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65728" y="2023616"/>
            <a:ext cx="4829693" cy="970558"/>
            <a:chOff x="0" y="0"/>
            <a:chExt cx="6439591" cy="129407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6439591" cy="1294077"/>
              <a:chOff x="0" y="0"/>
              <a:chExt cx="1272018" cy="2556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272018" cy="255620"/>
              </a:xfrm>
              <a:custGeom>
                <a:avLst/>
                <a:gdLst/>
                <a:ahLst/>
                <a:cxnLst/>
                <a:rect l="l" t="t" r="r" b="b"/>
                <a:pathLst>
                  <a:path w="1272018" h="255620">
                    <a:moveTo>
                      <a:pt x="52898" y="0"/>
                    </a:moveTo>
                    <a:lnTo>
                      <a:pt x="1219120" y="0"/>
                    </a:lnTo>
                    <a:cubicBezTo>
                      <a:pt x="1248335" y="0"/>
                      <a:pt x="1272018" y="23683"/>
                      <a:pt x="1272018" y="52898"/>
                    </a:cubicBezTo>
                    <a:lnTo>
                      <a:pt x="1272018" y="202722"/>
                    </a:lnTo>
                    <a:cubicBezTo>
                      <a:pt x="1272018" y="231937"/>
                      <a:pt x="1248335" y="255620"/>
                      <a:pt x="1219120" y="255620"/>
                    </a:cubicBezTo>
                    <a:lnTo>
                      <a:pt x="52898" y="255620"/>
                    </a:lnTo>
                    <a:cubicBezTo>
                      <a:pt x="23683" y="255620"/>
                      <a:pt x="0" y="231937"/>
                      <a:pt x="0" y="202722"/>
                    </a:cubicBezTo>
                    <a:lnTo>
                      <a:pt x="0" y="52898"/>
                    </a:lnTo>
                    <a:cubicBezTo>
                      <a:pt x="0" y="23683"/>
                      <a:pt x="23683" y="0"/>
                      <a:pt x="52898" y="0"/>
                    </a:cubicBezTo>
                    <a:close/>
                  </a:path>
                </a:pathLst>
              </a:custGeom>
              <a:solidFill>
                <a:srgbClr val="E47CA2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272018" cy="2937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204214"/>
              <a:ext cx="6439591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000000"/>
                  </a:solidFill>
                  <a:latin typeface="Comic Relief"/>
                </a:rPr>
                <a:t>Научно-практическое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501272" y="2006871"/>
            <a:ext cx="5285456" cy="987303"/>
            <a:chOff x="0" y="0"/>
            <a:chExt cx="7047275" cy="1316405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7047275" cy="1316405"/>
              <a:chOff x="0" y="0"/>
              <a:chExt cx="1392054" cy="26003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92054" cy="260031"/>
              </a:xfrm>
              <a:custGeom>
                <a:avLst/>
                <a:gdLst/>
                <a:ahLst/>
                <a:cxnLst/>
                <a:rect l="l" t="t" r="r" b="b"/>
                <a:pathLst>
                  <a:path w="1392054" h="260031">
                    <a:moveTo>
                      <a:pt x="48337" y="0"/>
                    </a:moveTo>
                    <a:lnTo>
                      <a:pt x="1343717" y="0"/>
                    </a:lnTo>
                    <a:cubicBezTo>
                      <a:pt x="1370413" y="0"/>
                      <a:pt x="1392054" y="21641"/>
                      <a:pt x="1392054" y="48337"/>
                    </a:cubicBezTo>
                    <a:lnTo>
                      <a:pt x="1392054" y="211693"/>
                    </a:lnTo>
                    <a:cubicBezTo>
                      <a:pt x="1392054" y="224513"/>
                      <a:pt x="1386962" y="236808"/>
                      <a:pt x="1377897" y="245873"/>
                    </a:cubicBezTo>
                    <a:cubicBezTo>
                      <a:pt x="1368832" y="254938"/>
                      <a:pt x="1356537" y="260031"/>
                      <a:pt x="1343717" y="260031"/>
                    </a:cubicBezTo>
                    <a:lnTo>
                      <a:pt x="48337" y="260031"/>
                    </a:lnTo>
                    <a:cubicBezTo>
                      <a:pt x="21641" y="260031"/>
                      <a:pt x="0" y="238389"/>
                      <a:pt x="0" y="211693"/>
                    </a:cubicBezTo>
                    <a:lnTo>
                      <a:pt x="0" y="48337"/>
                    </a:lnTo>
                    <a:cubicBezTo>
                      <a:pt x="0" y="35517"/>
                      <a:pt x="5093" y="23223"/>
                      <a:pt x="14158" y="14158"/>
                    </a:cubicBezTo>
                    <a:cubicBezTo>
                      <a:pt x="23223" y="5093"/>
                      <a:pt x="35517" y="0"/>
                      <a:pt x="48337" y="0"/>
                    </a:cubicBezTo>
                    <a:close/>
                  </a:path>
                </a:pathLst>
              </a:custGeom>
              <a:solidFill>
                <a:srgbClr val="E47CA2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392054" cy="2981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469288" y="226541"/>
              <a:ext cx="6108700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000000"/>
                  </a:solidFill>
                  <a:latin typeface="Comic Relief"/>
                </a:rPr>
                <a:t>Учебно-методическое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373687" y="2121280"/>
            <a:ext cx="3885613" cy="872894"/>
            <a:chOff x="0" y="0"/>
            <a:chExt cx="5180817" cy="1163859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5180817" cy="1163859"/>
              <a:chOff x="0" y="0"/>
              <a:chExt cx="1023371" cy="22989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023371" cy="229898"/>
              </a:xfrm>
              <a:custGeom>
                <a:avLst/>
                <a:gdLst/>
                <a:ahLst/>
                <a:cxnLst/>
                <a:rect l="l" t="t" r="r" b="b"/>
                <a:pathLst>
                  <a:path w="1023371" h="229898">
                    <a:moveTo>
                      <a:pt x="65751" y="0"/>
                    </a:moveTo>
                    <a:lnTo>
                      <a:pt x="957620" y="0"/>
                    </a:lnTo>
                    <a:cubicBezTo>
                      <a:pt x="993934" y="0"/>
                      <a:pt x="1023371" y="29438"/>
                      <a:pt x="1023371" y="65751"/>
                    </a:cubicBezTo>
                    <a:lnTo>
                      <a:pt x="1023371" y="164147"/>
                    </a:lnTo>
                    <a:cubicBezTo>
                      <a:pt x="1023371" y="200460"/>
                      <a:pt x="993934" y="229898"/>
                      <a:pt x="957620" y="229898"/>
                    </a:cubicBezTo>
                    <a:lnTo>
                      <a:pt x="65751" y="229898"/>
                    </a:lnTo>
                    <a:cubicBezTo>
                      <a:pt x="29438" y="229898"/>
                      <a:pt x="0" y="200460"/>
                      <a:pt x="0" y="164147"/>
                    </a:cubicBezTo>
                    <a:lnTo>
                      <a:pt x="0" y="65751"/>
                    </a:lnTo>
                    <a:cubicBezTo>
                      <a:pt x="0" y="29438"/>
                      <a:pt x="29438" y="0"/>
                      <a:pt x="65751" y="0"/>
                    </a:cubicBezTo>
                    <a:close/>
                  </a:path>
                </a:pathLst>
              </a:custGeom>
              <a:solidFill>
                <a:srgbClr val="E47CA2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023371" cy="2679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38805" y="160808"/>
              <a:ext cx="3974306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000000"/>
                  </a:solidFill>
                  <a:latin typeface="Comic Relief"/>
                </a:rPr>
                <a:t>Олимпиадное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65728" y="3520440"/>
            <a:ext cx="4829693" cy="573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A0325B"/>
                </a:solidFill>
                <a:latin typeface="Arista Pro Bold"/>
              </a:rPr>
              <a:t>Подготовка устных и постерных докладов, тезисов и статей, с дальнейшим выступлением на межвузовских, всероссийских и международных конференциях 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2888006" y="3606165"/>
            <a:ext cx="4964176" cy="5652135"/>
            <a:chOff x="0" y="0"/>
            <a:chExt cx="1307437" cy="148862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307437" cy="1488628"/>
            </a:xfrm>
            <a:custGeom>
              <a:avLst/>
              <a:gdLst/>
              <a:ahLst/>
              <a:cxnLst/>
              <a:rect l="l" t="t" r="r" b="b"/>
              <a:pathLst>
                <a:path w="1307437" h="1488628">
                  <a:moveTo>
                    <a:pt x="79537" y="0"/>
                  </a:moveTo>
                  <a:lnTo>
                    <a:pt x="1227900" y="0"/>
                  </a:lnTo>
                  <a:cubicBezTo>
                    <a:pt x="1271827" y="0"/>
                    <a:pt x="1307437" y="35610"/>
                    <a:pt x="1307437" y="79537"/>
                  </a:cubicBezTo>
                  <a:lnTo>
                    <a:pt x="1307437" y="1409091"/>
                  </a:lnTo>
                  <a:cubicBezTo>
                    <a:pt x="1307437" y="1453018"/>
                    <a:pt x="1271827" y="1488628"/>
                    <a:pt x="1227900" y="1488628"/>
                  </a:cubicBezTo>
                  <a:lnTo>
                    <a:pt x="79537" y="1488628"/>
                  </a:lnTo>
                  <a:cubicBezTo>
                    <a:pt x="35610" y="1488628"/>
                    <a:pt x="0" y="1453018"/>
                    <a:pt x="0" y="1409091"/>
                  </a:cubicBezTo>
                  <a:lnTo>
                    <a:pt x="0" y="79537"/>
                  </a:lnTo>
                  <a:cubicBezTo>
                    <a:pt x="0" y="35610"/>
                    <a:pt x="35610" y="0"/>
                    <a:pt x="79537" y="0"/>
                  </a:cubicBezTo>
                  <a:close/>
                </a:path>
              </a:pathLst>
            </a:custGeom>
            <a:solidFill>
              <a:srgbClr val="DFB28B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307437" cy="1526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3000927" y="3839527"/>
            <a:ext cx="4738334" cy="509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A0325B"/>
                </a:solidFill>
                <a:latin typeface="Arista Pro Bold"/>
              </a:rPr>
              <a:t>Подготовка и отбор студентов для участия в межвузовских, всероссийских и международных олимпиадах по анатомии и морфологии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Freeform 3"/>
          <p:cNvSpPr/>
          <p:nvPr/>
        </p:nvSpPr>
        <p:spPr>
          <a:xfrm rot="1129455">
            <a:off x="15687709" y="2015066"/>
            <a:ext cx="1870399" cy="2550971"/>
          </a:xfrm>
          <a:custGeom>
            <a:avLst/>
            <a:gdLst/>
            <a:ahLst/>
            <a:cxnLst/>
            <a:rect l="l" t="t" r="r" b="b"/>
            <a:pathLst>
              <a:path w="1870399" h="2550971">
                <a:moveTo>
                  <a:pt x="0" y="0"/>
                </a:moveTo>
                <a:lnTo>
                  <a:pt x="1870399" y="0"/>
                </a:lnTo>
                <a:lnTo>
                  <a:pt x="1870399" y="2550971"/>
                </a:lnTo>
                <a:lnTo>
                  <a:pt x="0" y="25509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4686">
            <a:off x="14155157" y="6290461"/>
            <a:ext cx="3285778" cy="2387665"/>
          </a:xfrm>
          <a:custGeom>
            <a:avLst/>
            <a:gdLst/>
            <a:ahLst/>
            <a:cxnLst/>
            <a:rect l="l" t="t" r="r" b="b"/>
            <a:pathLst>
              <a:path w="3285778" h="2387665">
                <a:moveTo>
                  <a:pt x="0" y="0"/>
                </a:moveTo>
                <a:lnTo>
                  <a:pt x="3285778" y="0"/>
                </a:lnTo>
                <a:lnTo>
                  <a:pt x="3285778" y="2387665"/>
                </a:lnTo>
                <a:lnTo>
                  <a:pt x="0" y="2387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15661">
            <a:off x="541987" y="1732668"/>
            <a:ext cx="3592605" cy="3115768"/>
          </a:xfrm>
          <a:custGeom>
            <a:avLst/>
            <a:gdLst/>
            <a:ahLst/>
            <a:cxnLst/>
            <a:rect l="l" t="t" r="r" b="b"/>
            <a:pathLst>
              <a:path w="3592605" h="3115768">
                <a:moveTo>
                  <a:pt x="0" y="0"/>
                </a:moveTo>
                <a:lnTo>
                  <a:pt x="3592605" y="0"/>
                </a:lnTo>
                <a:lnTo>
                  <a:pt x="3592605" y="3115768"/>
                </a:lnTo>
                <a:lnTo>
                  <a:pt x="0" y="3115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29892" y="4253374"/>
            <a:ext cx="16828215" cy="1635590"/>
            <a:chOff x="0" y="-192881"/>
            <a:chExt cx="22437620" cy="218078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192881"/>
              <a:ext cx="22437620" cy="2180787"/>
              <a:chOff x="0" y="-38100"/>
              <a:chExt cx="4432123" cy="43077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432122" cy="392673"/>
              </a:xfrm>
              <a:custGeom>
                <a:avLst/>
                <a:gdLst/>
                <a:ahLst/>
                <a:cxnLst/>
                <a:rect l="l" t="t" r="r" b="b"/>
                <a:pathLst>
                  <a:path w="4432122" h="392673">
                    <a:moveTo>
                      <a:pt x="17942" y="0"/>
                    </a:moveTo>
                    <a:lnTo>
                      <a:pt x="4414180" y="0"/>
                    </a:lnTo>
                    <a:cubicBezTo>
                      <a:pt x="4418939" y="0"/>
                      <a:pt x="4423502" y="1890"/>
                      <a:pt x="4426867" y="5255"/>
                    </a:cubicBezTo>
                    <a:cubicBezTo>
                      <a:pt x="4430232" y="8620"/>
                      <a:pt x="4432122" y="13184"/>
                      <a:pt x="4432122" y="17942"/>
                    </a:cubicBezTo>
                    <a:lnTo>
                      <a:pt x="4432122" y="374731"/>
                    </a:lnTo>
                    <a:cubicBezTo>
                      <a:pt x="4432122" y="379489"/>
                      <a:pt x="4430232" y="384053"/>
                      <a:pt x="4426867" y="387418"/>
                    </a:cubicBezTo>
                    <a:cubicBezTo>
                      <a:pt x="4423502" y="390782"/>
                      <a:pt x="4418939" y="392673"/>
                      <a:pt x="4414180" y="392673"/>
                    </a:cubicBezTo>
                    <a:lnTo>
                      <a:pt x="17942" y="392673"/>
                    </a:lnTo>
                    <a:cubicBezTo>
                      <a:pt x="13184" y="392673"/>
                      <a:pt x="8620" y="390782"/>
                      <a:pt x="5255" y="387418"/>
                    </a:cubicBezTo>
                    <a:cubicBezTo>
                      <a:pt x="1890" y="384053"/>
                      <a:pt x="0" y="379489"/>
                      <a:pt x="0" y="374731"/>
                    </a:cubicBezTo>
                    <a:lnTo>
                      <a:pt x="0" y="17942"/>
                    </a:lnTo>
                    <a:cubicBezTo>
                      <a:pt x="0" y="13184"/>
                      <a:pt x="1890" y="8620"/>
                      <a:pt x="5255" y="5255"/>
                    </a:cubicBezTo>
                    <a:cubicBezTo>
                      <a:pt x="8620" y="1890"/>
                      <a:pt x="13184" y="0"/>
                      <a:pt x="17942" y="0"/>
                    </a:cubicBezTo>
                    <a:close/>
                  </a:path>
                </a:pathLst>
              </a:custGeom>
              <a:solidFill>
                <a:srgbClr val="E47CA2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432123" cy="4307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00616" y="395843"/>
              <a:ext cx="22036380" cy="10950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59"/>
                </a:lnSpc>
                <a:spcBef>
                  <a:spcPct val="0"/>
                </a:spcBef>
              </a:pPr>
              <a:r>
                <a:rPr lang="en-US" sz="4899" b="1" spc="-100" dirty="0" err="1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Результаты</a:t>
              </a:r>
              <a:r>
                <a:rPr lang="en-US" sz="4899" b="1" spc="-100" dirty="0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899" b="1" spc="-100" dirty="0" err="1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учебно-методической</a:t>
              </a:r>
              <a:r>
                <a:rPr lang="en-US" sz="4899" b="1" spc="-100" dirty="0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899" b="1" spc="-100" dirty="0" err="1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работы</a:t>
              </a:r>
              <a:r>
                <a:rPr lang="en-US" sz="4899" b="1" spc="-100" dirty="0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899" b="1" spc="-100" dirty="0" err="1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кружка</a:t>
              </a:r>
              <a:r>
                <a:rPr lang="en-US" sz="4899" b="1" spc="-100" dirty="0">
                  <a:ln w="508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Comic Sans MS" panose="030F0702030302020204" pitchFamily="66" charset="0"/>
                </a:rPr>
                <a:t> СНО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-1168480">
            <a:off x="1188479" y="6182317"/>
            <a:ext cx="2299621" cy="3145673"/>
          </a:xfrm>
          <a:custGeom>
            <a:avLst/>
            <a:gdLst/>
            <a:ahLst/>
            <a:cxnLst/>
            <a:rect l="l" t="t" r="r" b="b"/>
            <a:pathLst>
              <a:path w="2299621" h="3145673">
                <a:moveTo>
                  <a:pt x="0" y="0"/>
                </a:moveTo>
                <a:lnTo>
                  <a:pt x="2299621" y="0"/>
                </a:lnTo>
                <a:lnTo>
                  <a:pt x="2299621" y="3145673"/>
                </a:lnTo>
                <a:lnTo>
                  <a:pt x="0" y="3145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94393" y="279946"/>
            <a:ext cx="7349607" cy="5879686"/>
          </a:xfrm>
          <a:prstGeom prst="roundRect">
            <a:avLst>
              <a:gd name="adj" fmla="val 9951"/>
            </a:avLst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</p:sp>
      <p:sp>
        <p:nvSpPr>
          <p:cNvPr id="4" name="Freeform 4"/>
          <p:cNvSpPr/>
          <p:nvPr/>
        </p:nvSpPr>
        <p:spPr>
          <a:xfrm>
            <a:off x="10055006" y="279946"/>
            <a:ext cx="7796176" cy="4385349"/>
          </a:xfrm>
          <a:prstGeom prst="roundRect">
            <a:avLst>
              <a:gd name="adj" fmla="val 12402"/>
            </a:avLst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</p:sp>
      <p:sp>
        <p:nvSpPr>
          <p:cNvPr id="5" name="Freeform 5"/>
          <p:cNvSpPr/>
          <p:nvPr/>
        </p:nvSpPr>
        <p:spPr>
          <a:xfrm>
            <a:off x="11468483" y="4988130"/>
            <a:ext cx="6343634" cy="4757725"/>
          </a:xfrm>
          <a:prstGeom prst="roundRect">
            <a:avLst>
              <a:gd name="adj" fmla="val 10115"/>
            </a:avLst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</p:sp>
      <p:sp>
        <p:nvSpPr>
          <p:cNvPr id="6" name="TextBox 6"/>
          <p:cNvSpPr txBox="1"/>
          <p:nvPr/>
        </p:nvSpPr>
        <p:spPr>
          <a:xfrm>
            <a:off x="1028700" y="6592570"/>
            <a:ext cx="9859679" cy="266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Участниками</a:t>
            </a:r>
            <a:r>
              <a:rPr lang="en-US" sz="3799" dirty="0">
                <a:solidFill>
                  <a:srgbClr val="A0325B"/>
                </a:solidFill>
                <a:latin typeface="Arista Pro Bold"/>
              </a:rPr>
              <a:t> СНО </a:t>
            </a: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за</a:t>
            </a:r>
            <a:r>
              <a:rPr lang="en-US" sz="3799" dirty="0">
                <a:solidFill>
                  <a:srgbClr val="A0325B"/>
                </a:solidFill>
                <a:latin typeface="Arista Pro Bold"/>
              </a:rPr>
              <a:t> 2023-2024 </a:t>
            </a: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год</a:t>
            </a:r>
            <a:r>
              <a:rPr lang="en-US" sz="37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было</a:t>
            </a:r>
            <a:r>
              <a:rPr lang="en-US" sz="37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отреставрировано</a:t>
            </a:r>
            <a:r>
              <a:rPr lang="en-US" sz="3799" dirty="0">
                <a:solidFill>
                  <a:srgbClr val="A0325B"/>
                </a:solidFill>
                <a:latin typeface="Arista Pro Bold"/>
              </a:rPr>
              <a:t> 25 </a:t>
            </a: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музейных</a:t>
            </a:r>
            <a:r>
              <a:rPr lang="en-US" sz="37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препаратов</a:t>
            </a:r>
            <a:r>
              <a:rPr lang="en-US" sz="3799" dirty="0">
                <a:solidFill>
                  <a:srgbClr val="A0325B"/>
                </a:solidFill>
                <a:latin typeface="Arista Pro Bold"/>
              </a:rPr>
              <a:t>, </a:t>
            </a: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изготовлено</a:t>
            </a:r>
            <a:r>
              <a:rPr lang="en-US" sz="37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свыше</a:t>
            </a:r>
            <a:r>
              <a:rPr lang="en-US" sz="3799" dirty="0">
                <a:solidFill>
                  <a:srgbClr val="A0325B"/>
                </a:solidFill>
                <a:latin typeface="Arista Pro Bold"/>
              </a:rPr>
              <a:t> 30 </a:t>
            </a: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учебных</a:t>
            </a:r>
            <a:r>
              <a:rPr lang="en-US" sz="3799" dirty="0">
                <a:solidFill>
                  <a:srgbClr val="A0325B"/>
                </a:solidFill>
                <a:latin typeface="Arista Pro Bold"/>
              </a:rPr>
              <a:t> </a:t>
            </a: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препаратов</a:t>
            </a:r>
            <a:r>
              <a:rPr lang="en-US" sz="3799" dirty="0">
                <a:solidFill>
                  <a:srgbClr val="A0325B"/>
                </a:solidFill>
                <a:latin typeface="Arista Pro Bold"/>
              </a:rPr>
              <a:t>, </a:t>
            </a: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плакатов</a:t>
            </a:r>
            <a:r>
              <a:rPr lang="en-US" sz="3799" dirty="0">
                <a:solidFill>
                  <a:srgbClr val="A0325B"/>
                </a:solidFill>
                <a:latin typeface="Arista Pro Bold"/>
              </a:rPr>
              <a:t>, </a:t>
            </a: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муляжей</a:t>
            </a:r>
            <a:r>
              <a:rPr lang="en-US" sz="3799" dirty="0">
                <a:solidFill>
                  <a:srgbClr val="A0325B"/>
                </a:solidFill>
                <a:latin typeface="Arista Pro Bold"/>
              </a:rPr>
              <a:t> и </a:t>
            </a:r>
            <a:r>
              <a:rPr lang="en-US" sz="3799" dirty="0" err="1">
                <a:solidFill>
                  <a:srgbClr val="A0325B"/>
                </a:solidFill>
                <a:latin typeface="Arista Pro Bold"/>
              </a:rPr>
              <a:t>постеров</a:t>
            </a:r>
            <a:endParaRPr lang="en-US" sz="3799" dirty="0">
              <a:solidFill>
                <a:srgbClr val="A0325B"/>
              </a:solidFill>
              <a:latin typeface="Arista Pro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555FB1-BD24-4772-8C29-D4CB7EDA5DD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r="-48" b="-38974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64636-8E36-42C1-954D-9649D5D4FBF0}"/>
              </a:ext>
            </a:extLst>
          </p:cNvPr>
          <p:cNvSpPr txBox="1"/>
          <p:nvPr/>
        </p:nvSpPr>
        <p:spPr>
          <a:xfrm>
            <a:off x="9982200" y="800100"/>
            <a:ext cx="6172200" cy="3015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799" dirty="0">
                <a:solidFill>
                  <a:srgbClr val="A0325B"/>
                </a:solidFill>
                <a:latin typeface="Arista Pro Bold"/>
              </a:rPr>
              <a:t>Проведение экскурсий и выездных мероприятий в рамках сотрудничества с центром довузовской подготовки Тверского ГМУ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B1BE7F-0985-4805-AE2E-63581F530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10" y="4954732"/>
            <a:ext cx="6629400" cy="4972050"/>
          </a:xfrm>
          <a:prstGeom prst="roundRect">
            <a:avLst>
              <a:gd name="adj" fmla="val 9144"/>
            </a:avLst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CF01BF-6606-4AA4-B0E7-6BC316065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10" y="162791"/>
            <a:ext cx="6172200" cy="4629150"/>
          </a:xfrm>
          <a:prstGeom prst="roundRect">
            <a:avLst>
              <a:gd name="adj" fmla="val 10382"/>
            </a:avLst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7B6E8C-DC6F-401C-B7EB-49134FFB0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420" y="4554481"/>
            <a:ext cx="8097982" cy="5396546"/>
          </a:xfrm>
          <a:prstGeom prst="roundRect">
            <a:avLst>
              <a:gd name="adj" fmla="val 9350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3347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601</Words>
  <Application>Microsoft Office PowerPoint</Application>
  <PresentationFormat>Произвольный</PresentationFormat>
  <Paragraphs>62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Comic Relief</vt:lpstr>
      <vt:lpstr>Comic Sans MS</vt:lpstr>
      <vt:lpstr>Wingdings</vt:lpstr>
      <vt:lpstr>Arial</vt:lpstr>
      <vt:lpstr>Open Sans</vt:lpstr>
      <vt:lpstr>Calibri</vt:lpstr>
      <vt:lpstr>Arista Pro</vt:lpstr>
      <vt:lpstr>Arista Pro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работе кружка СНО кафедры Анатомии, гистологии и эмбриологии (дисциплина анатомия) за 2023-2024 учебный год</dc:title>
  <dc:creator>HP</dc:creator>
  <cp:lastModifiedBy>User</cp:lastModifiedBy>
  <cp:revision>23</cp:revision>
  <dcterms:created xsi:type="dcterms:W3CDTF">2006-08-16T00:00:00Z</dcterms:created>
  <dcterms:modified xsi:type="dcterms:W3CDTF">2025-03-07T09:29:16Z</dcterms:modified>
  <dc:identifier>DAGJJJC9maY</dc:identifier>
</cp:coreProperties>
</file>