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oleObject"/>
  <Default Extension="vml" ContentType="application/vnd.openxmlformats-officedocument.vmlDrawi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68"/>
  </p:notesMasterIdLst>
  <p:sldIdLst>
    <p:sldId id="256" r:id="rId2"/>
    <p:sldId id="330" r:id="rId3"/>
    <p:sldId id="273" r:id="rId4"/>
    <p:sldId id="327" r:id="rId5"/>
    <p:sldId id="260" r:id="rId6"/>
    <p:sldId id="264" r:id="rId7"/>
    <p:sldId id="263" r:id="rId8"/>
    <p:sldId id="267" r:id="rId9"/>
    <p:sldId id="268" r:id="rId10"/>
    <p:sldId id="262" r:id="rId11"/>
    <p:sldId id="456" r:id="rId12"/>
    <p:sldId id="266" r:id="rId13"/>
    <p:sldId id="427" r:id="rId14"/>
    <p:sldId id="338" r:id="rId15"/>
    <p:sldId id="345" r:id="rId16"/>
    <p:sldId id="346" r:id="rId17"/>
    <p:sldId id="436" r:id="rId18"/>
    <p:sldId id="440" r:id="rId19"/>
    <p:sldId id="352" r:id="rId20"/>
    <p:sldId id="347" r:id="rId21"/>
    <p:sldId id="446" r:id="rId22"/>
    <p:sldId id="445" r:id="rId23"/>
    <p:sldId id="359" r:id="rId24"/>
    <p:sldId id="364" r:id="rId25"/>
    <p:sldId id="425" r:id="rId26"/>
    <p:sldId id="360" r:id="rId27"/>
    <p:sldId id="361" r:id="rId28"/>
    <p:sldId id="278" r:id="rId29"/>
    <p:sldId id="354" r:id="rId30"/>
    <p:sldId id="428" r:id="rId31"/>
    <p:sldId id="366" r:id="rId32"/>
    <p:sldId id="378" r:id="rId33"/>
    <p:sldId id="369" r:id="rId34"/>
    <p:sldId id="377" r:id="rId35"/>
    <p:sldId id="418" r:id="rId36"/>
    <p:sldId id="419" r:id="rId37"/>
    <p:sldId id="420" r:id="rId38"/>
    <p:sldId id="421" r:id="rId39"/>
    <p:sldId id="422" r:id="rId40"/>
    <p:sldId id="379" r:id="rId41"/>
    <p:sldId id="383" r:id="rId42"/>
    <p:sldId id="386" r:id="rId43"/>
    <p:sldId id="385" r:id="rId44"/>
    <p:sldId id="394" r:id="rId45"/>
    <p:sldId id="426" r:id="rId46"/>
    <p:sldId id="387" r:id="rId47"/>
    <p:sldId id="388" r:id="rId48"/>
    <p:sldId id="391" r:id="rId49"/>
    <p:sldId id="393" r:id="rId50"/>
    <p:sldId id="395" r:id="rId51"/>
    <p:sldId id="406" r:id="rId52"/>
    <p:sldId id="424" r:id="rId53"/>
    <p:sldId id="416" r:id="rId54"/>
    <p:sldId id="397" r:id="rId55"/>
    <p:sldId id="333" r:id="rId56"/>
    <p:sldId id="396" r:id="rId57"/>
    <p:sldId id="430" r:id="rId58"/>
    <p:sldId id="451" r:id="rId59"/>
    <p:sldId id="449" r:id="rId60"/>
    <p:sldId id="431" r:id="rId61"/>
    <p:sldId id="432" r:id="rId62"/>
    <p:sldId id="447" r:id="rId63"/>
    <p:sldId id="433" r:id="rId64"/>
    <p:sldId id="454" r:id="rId65"/>
    <p:sldId id="464" r:id="rId66"/>
    <p:sldId id="466" r:id="rId6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80387" autoAdjust="0"/>
  </p:normalViewPr>
  <p:slideViewPr>
    <p:cSldViewPr>
      <p:cViewPr varScale="1">
        <p:scale>
          <a:sx n="100" d="100"/>
          <a:sy n="100" d="100"/>
        </p:scale>
        <p:origin x="1496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notesMaster" Target="notesMasters/notesMaster1.xml"/><Relationship Id="rId69" Type="http://schemas.openxmlformats.org/officeDocument/2006/relationships/presProps" Target="pres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viewProps" Target="viewProps.xml"/><Relationship Id="rId71" Type="http://schemas.openxmlformats.org/officeDocument/2006/relationships/theme" Target="theme/theme1.xml"/><Relationship Id="rId72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3254E5-D65C-4511-97ED-20ACD8E3ACF1}" type="doc">
      <dgm:prSet loTypeId="urn:microsoft.com/office/officeart/2005/8/layout/radial6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617A8D-BA90-4E8A-8F1B-D52A1009F9D3}">
      <dgm:prSet phldrT="[Текст]" custT="1"/>
      <dgm:spPr/>
      <dgm:t>
        <a:bodyPr/>
        <a:lstStyle/>
        <a:p>
          <a:r>
            <a:rPr lang="ru-RU" sz="3600" b="1" dirty="0" smtClean="0">
              <a:solidFill>
                <a:sysClr val="windowText" lastClr="000000"/>
              </a:solidFill>
            </a:rPr>
            <a:t>Технологии деятельности</a:t>
          </a:r>
          <a:endParaRPr lang="ru-RU" sz="3600" dirty="0">
            <a:solidFill>
              <a:sysClr val="windowText" lastClr="000000"/>
            </a:solidFill>
          </a:endParaRPr>
        </a:p>
      </dgm:t>
    </dgm:pt>
    <dgm:pt modelId="{FC055FE2-D62C-4793-B135-10390A1D358D}" type="parTrans" cxnId="{376B1240-66E2-43AA-A1DD-08294CFA6597}">
      <dgm:prSet/>
      <dgm:spPr/>
      <dgm:t>
        <a:bodyPr/>
        <a:lstStyle/>
        <a:p>
          <a:endParaRPr lang="ru-RU"/>
        </a:p>
      </dgm:t>
    </dgm:pt>
    <dgm:pt modelId="{0E9C5D60-0EEF-4EDA-AA87-FEBB9CF36CCF}" type="sibTrans" cxnId="{376B1240-66E2-43AA-A1DD-08294CFA6597}">
      <dgm:prSet/>
      <dgm:spPr/>
      <dgm:t>
        <a:bodyPr/>
        <a:lstStyle/>
        <a:p>
          <a:endParaRPr lang="ru-RU"/>
        </a:p>
      </dgm:t>
    </dgm:pt>
    <dgm:pt modelId="{6B9DF3CA-B986-4596-B2B1-65A7D5B3E102}">
      <dgm:prSet phldrT="[Текст]" custT="1"/>
      <dgm:spPr/>
      <dgm:t>
        <a:bodyPr/>
        <a:lstStyle/>
        <a:p>
          <a:r>
            <a:rPr lang="ru-RU" sz="2400" dirty="0" smtClean="0">
              <a:solidFill>
                <a:sysClr val="windowText" lastClr="000000"/>
              </a:solidFill>
            </a:rPr>
            <a:t>Конференции и семинары различного уровня</a:t>
          </a:r>
          <a:endParaRPr lang="ru-RU" sz="2400" dirty="0">
            <a:solidFill>
              <a:sysClr val="windowText" lastClr="000000"/>
            </a:solidFill>
          </a:endParaRPr>
        </a:p>
      </dgm:t>
    </dgm:pt>
    <dgm:pt modelId="{5548923C-DD5C-466B-BD39-1AC626BCF5E2}" type="parTrans" cxnId="{C0A7CB1A-908F-4ABC-B434-4560916042CE}">
      <dgm:prSet/>
      <dgm:spPr/>
      <dgm:t>
        <a:bodyPr/>
        <a:lstStyle/>
        <a:p>
          <a:endParaRPr lang="ru-RU"/>
        </a:p>
      </dgm:t>
    </dgm:pt>
    <dgm:pt modelId="{927B4500-3A48-4BF8-9CF8-488D47DB16DB}" type="sibTrans" cxnId="{C0A7CB1A-908F-4ABC-B434-4560916042CE}">
      <dgm:prSet/>
      <dgm:spPr/>
      <dgm:t>
        <a:bodyPr/>
        <a:lstStyle/>
        <a:p>
          <a:endParaRPr lang="ru-RU"/>
        </a:p>
      </dgm:t>
    </dgm:pt>
    <dgm:pt modelId="{B575F1E0-5E18-4ABF-905E-A7BB3B60A827}">
      <dgm:prSet phldrT="[Текст]" custT="1"/>
      <dgm:spPr/>
      <dgm:t>
        <a:bodyPr/>
        <a:lstStyle/>
        <a:p>
          <a:r>
            <a:rPr lang="ru-RU" sz="2300" baseline="0" dirty="0" smtClean="0">
              <a:solidFill>
                <a:sysClr val="windowText" lastClr="000000"/>
              </a:solidFill>
            </a:rPr>
            <a:t>Профилактическое консультирование населения по вопросам ЗОЖ</a:t>
          </a:r>
          <a:endParaRPr lang="ru-RU" sz="2300" baseline="0" dirty="0">
            <a:solidFill>
              <a:sysClr val="windowText" lastClr="000000"/>
            </a:solidFill>
          </a:endParaRPr>
        </a:p>
      </dgm:t>
    </dgm:pt>
    <dgm:pt modelId="{F6068502-FF8E-4DE5-B5B7-9F4FFCDF2669}" type="parTrans" cxnId="{08E118E8-3BF8-421F-B535-BB937CA0D1D1}">
      <dgm:prSet/>
      <dgm:spPr/>
      <dgm:t>
        <a:bodyPr/>
        <a:lstStyle/>
        <a:p>
          <a:endParaRPr lang="ru-RU"/>
        </a:p>
      </dgm:t>
    </dgm:pt>
    <dgm:pt modelId="{306755F5-D6AF-42E3-A555-1776DC838EF0}" type="sibTrans" cxnId="{08E118E8-3BF8-421F-B535-BB937CA0D1D1}">
      <dgm:prSet/>
      <dgm:spPr/>
      <dgm:t>
        <a:bodyPr/>
        <a:lstStyle/>
        <a:p>
          <a:endParaRPr lang="ru-RU"/>
        </a:p>
      </dgm:t>
    </dgm:pt>
    <dgm:pt modelId="{A146209B-8D8D-4FFF-A9EA-0096E0A15225}">
      <dgm:prSet phldrT="[Текст]" custT="1"/>
      <dgm:spPr/>
      <dgm:t>
        <a:bodyPr/>
        <a:lstStyle/>
        <a:p>
          <a:r>
            <a:rPr lang="ru-RU" sz="2400" dirty="0" smtClean="0">
              <a:solidFill>
                <a:sysClr val="windowText" lastClr="000000"/>
              </a:solidFill>
            </a:rPr>
            <a:t>Участие в спортивных мероприятиях</a:t>
          </a:r>
          <a:endParaRPr lang="ru-RU" sz="2400" dirty="0">
            <a:solidFill>
              <a:sysClr val="windowText" lastClr="000000"/>
            </a:solidFill>
          </a:endParaRPr>
        </a:p>
      </dgm:t>
    </dgm:pt>
    <dgm:pt modelId="{7CDFD0FB-9C25-4E12-AA90-F847F2FC5019}" type="parTrans" cxnId="{77ABB608-8B48-4598-97B1-CAC831EFDBDF}">
      <dgm:prSet/>
      <dgm:spPr/>
      <dgm:t>
        <a:bodyPr/>
        <a:lstStyle/>
        <a:p>
          <a:endParaRPr lang="ru-RU"/>
        </a:p>
      </dgm:t>
    </dgm:pt>
    <dgm:pt modelId="{02F0E84F-A212-4586-8F90-B366F5422231}" type="sibTrans" cxnId="{77ABB608-8B48-4598-97B1-CAC831EFDBDF}">
      <dgm:prSet/>
      <dgm:spPr/>
      <dgm:t>
        <a:bodyPr/>
        <a:lstStyle/>
        <a:p>
          <a:endParaRPr lang="ru-RU"/>
        </a:p>
      </dgm:t>
    </dgm:pt>
    <dgm:pt modelId="{573E3BA9-02F9-485B-8FD8-A26762647389}">
      <dgm:prSet custT="1"/>
      <dgm:spPr/>
      <dgm:t>
        <a:bodyPr/>
        <a:lstStyle/>
        <a:p>
          <a:r>
            <a:rPr lang="ru-RU" sz="2400" dirty="0" smtClean="0">
              <a:solidFill>
                <a:sysClr val="windowText" lastClr="000000"/>
              </a:solidFill>
            </a:rPr>
            <a:t>Дискуссионный клуб</a:t>
          </a:r>
        </a:p>
      </dgm:t>
    </dgm:pt>
    <dgm:pt modelId="{694AA2AC-DFBA-41F0-885D-42D5BDA85B20}" type="parTrans" cxnId="{429C38C2-FB03-450D-9BC8-942833D86ACD}">
      <dgm:prSet/>
      <dgm:spPr/>
      <dgm:t>
        <a:bodyPr/>
        <a:lstStyle/>
        <a:p>
          <a:endParaRPr lang="ru-RU"/>
        </a:p>
      </dgm:t>
    </dgm:pt>
    <dgm:pt modelId="{722F84E8-9351-4A1F-A730-92350D1AED8E}" type="sibTrans" cxnId="{429C38C2-FB03-450D-9BC8-942833D86ACD}">
      <dgm:prSet/>
      <dgm:spPr/>
      <dgm:t>
        <a:bodyPr/>
        <a:lstStyle/>
        <a:p>
          <a:endParaRPr lang="ru-RU"/>
        </a:p>
      </dgm:t>
    </dgm:pt>
    <dgm:pt modelId="{7411141C-D064-412C-8C2E-E00845647EF8}">
      <dgm:prSet custT="1"/>
      <dgm:spPr/>
      <dgm:t>
        <a:bodyPr/>
        <a:lstStyle/>
        <a:p>
          <a:r>
            <a:rPr lang="ru-RU" sz="2400" dirty="0" smtClean="0">
              <a:solidFill>
                <a:sysClr val="windowText" lastClr="000000"/>
              </a:solidFill>
            </a:rPr>
            <a:t>Санитарно-просветительная работа </a:t>
          </a:r>
        </a:p>
      </dgm:t>
    </dgm:pt>
    <dgm:pt modelId="{C277DBE7-2AE2-43EC-A188-C02FBBE54DA1}" type="parTrans" cxnId="{A8707AF1-3DDE-4E6D-97F2-D20D0D5C4BA6}">
      <dgm:prSet/>
      <dgm:spPr/>
      <dgm:t>
        <a:bodyPr/>
        <a:lstStyle/>
        <a:p>
          <a:endParaRPr lang="ru-RU"/>
        </a:p>
      </dgm:t>
    </dgm:pt>
    <dgm:pt modelId="{719079DE-F263-417E-BE4A-3B126A87CD68}" type="sibTrans" cxnId="{A8707AF1-3DDE-4E6D-97F2-D20D0D5C4BA6}">
      <dgm:prSet/>
      <dgm:spPr/>
      <dgm:t>
        <a:bodyPr/>
        <a:lstStyle/>
        <a:p>
          <a:endParaRPr lang="ru-RU"/>
        </a:p>
      </dgm:t>
    </dgm:pt>
    <dgm:pt modelId="{B67BC750-AC2A-4435-B957-DC385DC26F27}" type="pres">
      <dgm:prSet presAssocID="{7A3254E5-D65C-4511-97ED-20ACD8E3ACF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170DD3-9FB7-4DC5-A41B-457ECB5C218B}" type="pres">
      <dgm:prSet presAssocID="{0C617A8D-BA90-4E8A-8F1B-D52A1009F9D3}" presName="centerShape" presStyleLbl="node0" presStyleIdx="0" presStyleCnt="1" custScaleX="277098" custScaleY="172964" custLinFactNeighborX="3958" custLinFactNeighborY="8119"/>
      <dgm:spPr/>
      <dgm:t>
        <a:bodyPr/>
        <a:lstStyle/>
        <a:p>
          <a:endParaRPr lang="ru-RU"/>
        </a:p>
      </dgm:t>
    </dgm:pt>
    <dgm:pt modelId="{7C889098-975E-4D17-86DE-460DEA3A91A6}" type="pres">
      <dgm:prSet presAssocID="{6B9DF3CA-B986-4596-B2B1-65A7D5B3E102}" presName="node" presStyleLbl="node1" presStyleIdx="0" presStyleCnt="5" custScaleX="347478" custScaleY="124014" custRadScaleRad="99852" custRadScaleInc="-19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F0C6F2-FF28-4E7B-8AED-7B9B478CDED7}" type="pres">
      <dgm:prSet presAssocID="{6B9DF3CA-B986-4596-B2B1-65A7D5B3E102}" presName="dummy" presStyleCnt="0"/>
      <dgm:spPr/>
      <dgm:t>
        <a:bodyPr/>
        <a:lstStyle/>
        <a:p>
          <a:endParaRPr lang="ru-RU"/>
        </a:p>
      </dgm:t>
    </dgm:pt>
    <dgm:pt modelId="{DC268F9F-19E3-4B7E-B1CA-28B9D6680EAC}" type="pres">
      <dgm:prSet presAssocID="{927B4500-3A48-4BF8-9CF8-488D47DB16DB}" presName="sibTrans" presStyleLbl="sibTrans2D1" presStyleIdx="0" presStyleCnt="5"/>
      <dgm:spPr/>
      <dgm:t>
        <a:bodyPr/>
        <a:lstStyle/>
        <a:p>
          <a:endParaRPr lang="ru-RU"/>
        </a:p>
      </dgm:t>
    </dgm:pt>
    <dgm:pt modelId="{1469143F-B81F-4C3D-A0D3-181F05D504F6}" type="pres">
      <dgm:prSet presAssocID="{B575F1E0-5E18-4ABF-905E-A7BB3B60A827}" presName="node" presStyleLbl="node1" presStyleIdx="1" presStyleCnt="5" custScaleX="323094" custScaleY="122468" custRadScaleRad="150648" custRadScaleInc="162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4E8751-C6BB-43AF-8970-53D5AC796D2F}" type="pres">
      <dgm:prSet presAssocID="{B575F1E0-5E18-4ABF-905E-A7BB3B60A827}" presName="dummy" presStyleCnt="0"/>
      <dgm:spPr/>
      <dgm:t>
        <a:bodyPr/>
        <a:lstStyle/>
        <a:p>
          <a:endParaRPr lang="ru-RU"/>
        </a:p>
      </dgm:t>
    </dgm:pt>
    <dgm:pt modelId="{E25944F3-1099-434B-8947-D54DD5DF3AF7}" type="pres">
      <dgm:prSet presAssocID="{306755F5-D6AF-42E3-A555-1776DC838EF0}" presName="sibTrans" presStyleLbl="sibTrans2D1" presStyleIdx="1" presStyleCnt="5"/>
      <dgm:spPr/>
      <dgm:t>
        <a:bodyPr/>
        <a:lstStyle/>
        <a:p>
          <a:endParaRPr lang="ru-RU"/>
        </a:p>
      </dgm:t>
    </dgm:pt>
    <dgm:pt modelId="{3C9EB643-5E23-4D0F-B363-E5EC5E632802}" type="pres">
      <dgm:prSet presAssocID="{A146209B-8D8D-4FFF-A9EA-0096E0A15225}" presName="node" presStyleLbl="node1" presStyleIdx="2" presStyleCnt="5" custScaleX="374315" custScaleY="106865" custRadScaleRad="150282" custRadScaleInc="-93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279993-2ACC-4447-90DB-D14636D970CD}" type="pres">
      <dgm:prSet presAssocID="{A146209B-8D8D-4FFF-A9EA-0096E0A15225}" presName="dummy" presStyleCnt="0"/>
      <dgm:spPr/>
      <dgm:t>
        <a:bodyPr/>
        <a:lstStyle/>
        <a:p>
          <a:endParaRPr lang="ru-RU"/>
        </a:p>
      </dgm:t>
    </dgm:pt>
    <dgm:pt modelId="{A9D17C24-C1F1-4AFB-AC53-59F599628510}" type="pres">
      <dgm:prSet presAssocID="{02F0E84F-A212-4586-8F90-B366F5422231}" presName="sibTrans" presStyleLbl="sibTrans2D1" presStyleIdx="2" presStyleCnt="5" custScaleY="7730"/>
      <dgm:spPr/>
      <dgm:t>
        <a:bodyPr/>
        <a:lstStyle/>
        <a:p>
          <a:endParaRPr lang="ru-RU"/>
        </a:p>
      </dgm:t>
    </dgm:pt>
    <dgm:pt modelId="{4AF0177A-B705-4F4D-9196-D5F7B4763A57}" type="pres">
      <dgm:prSet presAssocID="{7411141C-D064-412C-8C2E-E00845647EF8}" presName="node" presStyleLbl="node1" presStyleIdx="3" presStyleCnt="5" custScaleX="361612" custScaleY="119097" custRadScaleRad="128542" custRadScaleInc="580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10E94A-8AF9-48E0-9114-CEDFCA50367F}" type="pres">
      <dgm:prSet presAssocID="{7411141C-D064-412C-8C2E-E00845647EF8}" presName="dummy" presStyleCnt="0"/>
      <dgm:spPr/>
      <dgm:t>
        <a:bodyPr/>
        <a:lstStyle/>
        <a:p>
          <a:endParaRPr lang="ru-RU"/>
        </a:p>
      </dgm:t>
    </dgm:pt>
    <dgm:pt modelId="{A112681D-BFB4-41D3-BF38-F76E084A45BC}" type="pres">
      <dgm:prSet presAssocID="{719079DE-F263-417E-BE4A-3B126A87CD68}" presName="sibTrans" presStyleLbl="sibTrans2D1" presStyleIdx="3" presStyleCnt="5" custScaleX="85344"/>
      <dgm:spPr/>
      <dgm:t>
        <a:bodyPr/>
        <a:lstStyle/>
        <a:p>
          <a:endParaRPr lang="ru-RU"/>
        </a:p>
      </dgm:t>
    </dgm:pt>
    <dgm:pt modelId="{B1616074-CF54-47ED-9342-C56C65BD2FEA}" type="pres">
      <dgm:prSet presAssocID="{573E3BA9-02F9-485B-8FD8-A26762647389}" presName="node" presStyleLbl="node1" presStyleIdx="4" presStyleCnt="5" custScaleX="296987" custScaleY="118007" custRadScaleRad="144580" custRadScaleInc="-111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4D4869-66BB-4A38-92E2-9634033D8FC0}" type="pres">
      <dgm:prSet presAssocID="{573E3BA9-02F9-485B-8FD8-A26762647389}" presName="dummy" presStyleCnt="0"/>
      <dgm:spPr/>
      <dgm:t>
        <a:bodyPr/>
        <a:lstStyle/>
        <a:p>
          <a:endParaRPr lang="ru-RU"/>
        </a:p>
      </dgm:t>
    </dgm:pt>
    <dgm:pt modelId="{B288EBCC-A17A-4945-B514-FE25D2D5BE19}" type="pres">
      <dgm:prSet presAssocID="{722F84E8-9351-4A1F-A730-92350D1AED8E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F2DA55A0-93FF-40A5-9397-F6A74AAA818D}" type="presOf" srcId="{7A3254E5-D65C-4511-97ED-20ACD8E3ACF1}" destId="{B67BC750-AC2A-4435-B957-DC385DC26F27}" srcOrd="0" destOrd="0" presId="urn:microsoft.com/office/officeart/2005/8/layout/radial6"/>
    <dgm:cxn modelId="{A8707AF1-3DDE-4E6D-97F2-D20D0D5C4BA6}" srcId="{0C617A8D-BA90-4E8A-8F1B-D52A1009F9D3}" destId="{7411141C-D064-412C-8C2E-E00845647EF8}" srcOrd="3" destOrd="0" parTransId="{C277DBE7-2AE2-43EC-A188-C02FBBE54DA1}" sibTransId="{719079DE-F263-417E-BE4A-3B126A87CD68}"/>
    <dgm:cxn modelId="{429C38C2-FB03-450D-9BC8-942833D86ACD}" srcId="{0C617A8D-BA90-4E8A-8F1B-D52A1009F9D3}" destId="{573E3BA9-02F9-485B-8FD8-A26762647389}" srcOrd="4" destOrd="0" parTransId="{694AA2AC-DFBA-41F0-885D-42D5BDA85B20}" sibTransId="{722F84E8-9351-4A1F-A730-92350D1AED8E}"/>
    <dgm:cxn modelId="{44B2D763-9620-49E5-9F3E-DAF56EAA450C}" type="presOf" srcId="{927B4500-3A48-4BF8-9CF8-488D47DB16DB}" destId="{DC268F9F-19E3-4B7E-B1CA-28B9D6680EAC}" srcOrd="0" destOrd="0" presId="urn:microsoft.com/office/officeart/2005/8/layout/radial6"/>
    <dgm:cxn modelId="{A7FDC37A-4C51-4D95-99F3-2379CE2E12B2}" type="presOf" srcId="{A146209B-8D8D-4FFF-A9EA-0096E0A15225}" destId="{3C9EB643-5E23-4D0F-B363-E5EC5E632802}" srcOrd="0" destOrd="0" presId="urn:microsoft.com/office/officeart/2005/8/layout/radial6"/>
    <dgm:cxn modelId="{AD32E08C-AF51-4DFF-8877-ED47BCF6B3EB}" type="presOf" srcId="{7411141C-D064-412C-8C2E-E00845647EF8}" destId="{4AF0177A-B705-4F4D-9196-D5F7B4763A57}" srcOrd="0" destOrd="0" presId="urn:microsoft.com/office/officeart/2005/8/layout/radial6"/>
    <dgm:cxn modelId="{51A4F949-3E11-4CA9-89F4-9043E1950D88}" type="presOf" srcId="{573E3BA9-02F9-485B-8FD8-A26762647389}" destId="{B1616074-CF54-47ED-9342-C56C65BD2FEA}" srcOrd="0" destOrd="0" presId="urn:microsoft.com/office/officeart/2005/8/layout/radial6"/>
    <dgm:cxn modelId="{2EA44D61-74D3-45E2-AAD5-4BBD4423B978}" type="presOf" srcId="{306755F5-D6AF-42E3-A555-1776DC838EF0}" destId="{E25944F3-1099-434B-8947-D54DD5DF3AF7}" srcOrd="0" destOrd="0" presId="urn:microsoft.com/office/officeart/2005/8/layout/radial6"/>
    <dgm:cxn modelId="{376B1240-66E2-43AA-A1DD-08294CFA6597}" srcId="{7A3254E5-D65C-4511-97ED-20ACD8E3ACF1}" destId="{0C617A8D-BA90-4E8A-8F1B-D52A1009F9D3}" srcOrd="0" destOrd="0" parTransId="{FC055FE2-D62C-4793-B135-10390A1D358D}" sibTransId="{0E9C5D60-0EEF-4EDA-AA87-FEBB9CF36CCF}"/>
    <dgm:cxn modelId="{BEB57BF5-F836-4350-9D81-D7FE529975D4}" type="presOf" srcId="{722F84E8-9351-4A1F-A730-92350D1AED8E}" destId="{B288EBCC-A17A-4945-B514-FE25D2D5BE19}" srcOrd="0" destOrd="0" presId="urn:microsoft.com/office/officeart/2005/8/layout/radial6"/>
    <dgm:cxn modelId="{77ABB608-8B48-4598-97B1-CAC831EFDBDF}" srcId="{0C617A8D-BA90-4E8A-8F1B-D52A1009F9D3}" destId="{A146209B-8D8D-4FFF-A9EA-0096E0A15225}" srcOrd="2" destOrd="0" parTransId="{7CDFD0FB-9C25-4E12-AA90-F847F2FC5019}" sibTransId="{02F0E84F-A212-4586-8F90-B366F5422231}"/>
    <dgm:cxn modelId="{F4959CE5-CD9F-4D8A-8FEA-82983DCF0456}" type="presOf" srcId="{B575F1E0-5E18-4ABF-905E-A7BB3B60A827}" destId="{1469143F-B81F-4C3D-A0D3-181F05D504F6}" srcOrd="0" destOrd="0" presId="urn:microsoft.com/office/officeart/2005/8/layout/radial6"/>
    <dgm:cxn modelId="{C9E8061C-1557-44A1-8BB5-C9D7524ADF00}" type="presOf" srcId="{719079DE-F263-417E-BE4A-3B126A87CD68}" destId="{A112681D-BFB4-41D3-BF38-F76E084A45BC}" srcOrd="0" destOrd="0" presId="urn:microsoft.com/office/officeart/2005/8/layout/radial6"/>
    <dgm:cxn modelId="{F288435C-0506-40A2-B1B1-45224507EA6C}" type="presOf" srcId="{0C617A8D-BA90-4E8A-8F1B-D52A1009F9D3}" destId="{B8170DD3-9FB7-4DC5-A41B-457ECB5C218B}" srcOrd="0" destOrd="0" presId="urn:microsoft.com/office/officeart/2005/8/layout/radial6"/>
    <dgm:cxn modelId="{08E118E8-3BF8-421F-B535-BB937CA0D1D1}" srcId="{0C617A8D-BA90-4E8A-8F1B-D52A1009F9D3}" destId="{B575F1E0-5E18-4ABF-905E-A7BB3B60A827}" srcOrd="1" destOrd="0" parTransId="{F6068502-FF8E-4DE5-B5B7-9F4FFCDF2669}" sibTransId="{306755F5-D6AF-42E3-A555-1776DC838EF0}"/>
    <dgm:cxn modelId="{530FA972-2618-47DF-A130-01E7BCDDEAA2}" type="presOf" srcId="{02F0E84F-A212-4586-8F90-B366F5422231}" destId="{A9D17C24-C1F1-4AFB-AC53-59F599628510}" srcOrd="0" destOrd="0" presId="urn:microsoft.com/office/officeart/2005/8/layout/radial6"/>
    <dgm:cxn modelId="{2F834066-9986-464A-89EF-171875A2E9C2}" type="presOf" srcId="{6B9DF3CA-B986-4596-B2B1-65A7D5B3E102}" destId="{7C889098-975E-4D17-86DE-460DEA3A91A6}" srcOrd="0" destOrd="0" presId="urn:microsoft.com/office/officeart/2005/8/layout/radial6"/>
    <dgm:cxn modelId="{C0A7CB1A-908F-4ABC-B434-4560916042CE}" srcId="{0C617A8D-BA90-4E8A-8F1B-D52A1009F9D3}" destId="{6B9DF3CA-B986-4596-B2B1-65A7D5B3E102}" srcOrd="0" destOrd="0" parTransId="{5548923C-DD5C-466B-BD39-1AC626BCF5E2}" sibTransId="{927B4500-3A48-4BF8-9CF8-488D47DB16DB}"/>
    <dgm:cxn modelId="{8212CE10-8841-4D9C-8448-C0D0A9AF8163}" type="presParOf" srcId="{B67BC750-AC2A-4435-B957-DC385DC26F27}" destId="{B8170DD3-9FB7-4DC5-A41B-457ECB5C218B}" srcOrd="0" destOrd="0" presId="urn:microsoft.com/office/officeart/2005/8/layout/radial6"/>
    <dgm:cxn modelId="{87FFAF9E-82F8-4883-A87C-9880202286E9}" type="presParOf" srcId="{B67BC750-AC2A-4435-B957-DC385DC26F27}" destId="{7C889098-975E-4D17-86DE-460DEA3A91A6}" srcOrd="1" destOrd="0" presId="urn:microsoft.com/office/officeart/2005/8/layout/radial6"/>
    <dgm:cxn modelId="{3E8AF981-65F2-42A5-80F2-DBFB860A38F5}" type="presParOf" srcId="{B67BC750-AC2A-4435-B957-DC385DC26F27}" destId="{D5F0C6F2-FF28-4E7B-8AED-7B9B478CDED7}" srcOrd="2" destOrd="0" presId="urn:microsoft.com/office/officeart/2005/8/layout/radial6"/>
    <dgm:cxn modelId="{A8593390-38A1-4B0F-9CB6-1679156EB149}" type="presParOf" srcId="{B67BC750-AC2A-4435-B957-DC385DC26F27}" destId="{DC268F9F-19E3-4B7E-B1CA-28B9D6680EAC}" srcOrd="3" destOrd="0" presId="urn:microsoft.com/office/officeart/2005/8/layout/radial6"/>
    <dgm:cxn modelId="{283C7638-00B3-49BB-BF6C-F6DEC7A8AFB4}" type="presParOf" srcId="{B67BC750-AC2A-4435-B957-DC385DC26F27}" destId="{1469143F-B81F-4C3D-A0D3-181F05D504F6}" srcOrd="4" destOrd="0" presId="urn:microsoft.com/office/officeart/2005/8/layout/radial6"/>
    <dgm:cxn modelId="{DBA3B7C8-7A61-483D-80D6-7DE0A48B9E5A}" type="presParOf" srcId="{B67BC750-AC2A-4435-B957-DC385DC26F27}" destId="{7F4E8751-C6BB-43AF-8970-53D5AC796D2F}" srcOrd="5" destOrd="0" presId="urn:microsoft.com/office/officeart/2005/8/layout/radial6"/>
    <dgm:cxn modelId="{145E1B1A-2DC5-47E4-86FF-235FB919AECF}" type="presParOf" srcId="{B67BC750-AC2A-4435-B957-DC385DC26F27}" destId="{E25944F3-1099-434B-8947-D54DD5DF3AF7}" srcOrd="6" destOrd="0" presId="urn:microsoft.com/office/officeart/2005/8/layout/radial6"/>
    <dgm:cxn modelId="{D7C76F10-ECF1-4213-86B2-00CB31CC2C87}" type="presParOf" srcId="{B67BC750-AC2A-4435-B957-DC385DC26F27}" destId="{3C9EB643-5E23-4D0F-B363-E5EC5E632802}" srcOrd="7" destOrd="0" presId="urn:microsoft.com/office/officeart/2005/8/layout/radial6"/>
    <dgm:cxn modelId="{71A02B56-3891-4005-B7D8-C6FB36A4B64A}" type="presParOf" srcId="{B67BC750-AC2A-4435-B957-DC385DC26F27}" destId="{FB279993-2ACC-4447-90DB-D14636D970CD}" srcOrd="8" destOrd="0" presId="urn:microsoft.com/office/officeart/2005/8/layout/radial6"/>
    <dgm:cxn modelId="{F6EBF411-FAD7-4E35-851F-B6A8BC859C1B}" type="presParOf" srcId="{B67BC750-AC2A-4435-B957-DC385DC26F27}" destId="{A9D17C24-C1F1-4AFB-AC53-59F599628510}" srcOrd="9" destOrd="0" presId="urn:microsoft.com/office/officeart/2005/8/layout/radial6"/>
    <dgm:cxn modelId="{4E993DB5-19CF-4907-936D-2EC8648FB09D}" type="presParOf" srcId="{B67BC750-AC2A-4435-B957-DC385DC26F27}" destId="{4AF0177A-B705-4F4D-9196-D5F7B4763A57}" srcOrd="10" destOrd="0" presId="urn:microsoft.com/office/officeart/2005/8/layout/radial6"/>
    <dgm:cxn modelId="{F51307D1-13D0-401E-8A5F-23902CF48987}" type="presParOf" srcId="{B67BC750-AC2A-4435-B957-DC385DC26F27}" destId="{7610E94A-8AF9-48E0-9114-CEDFCA50367F}" srcOrd="11" destOrd="0" presId="urn:microsoft.com/office/officeart/2005/8/layout/radial6"/>
    <dgm:cxn modelId="{9599D2FE-1AA3-4DEE-A6FD-B40B725F2A65}" type="presParOf" srcId="{B67BC750-AC2A-4435-B957-DC385DC26F27}" destId="{A112681D-BFB4-41D3-BF38-F76E084A45BC}" srcOrd="12" destOrd="0" presId="urn:microsoft.com/office/officeart/2005/8/layout/radial6"/>
    <dgm:cxn modelId="{A7750B81-9ACA-4223-A191-6F3BA3185988}" type="presParOf" srcId="{B67BC750-AC2A-4435-B957-DC385DC26F27}" destId="{B1616074-CF54-47ED-9342-C56C65BD2FEA}" srcOrd="13" destOrd="0" presId="urn:microsoft.com/office/officeart/2005/8/layout/radial6"/>
    <dgm:cxn modelId="{A354B6AA-427C-4602-912C-7BD5011DD5D3}" type="presParOf" srcId="{B67BC750-AC2A-4435-B957-DC385DC26F27}" destId="{844D4869-66BB-4A38-92E2-9634033D8FC0}" srcOrd="14" destOrd="0" presId="urn:microsoft.com/office/officeart/2005/8/layout/radial6"/>
    <dgm:cxn modelId="{1E5CF5DE-05FA-4EE9-979D-41311AE28A2D}" type="presParOf" srcId="{B67BC750-AC2A-4435-B957-DC385DC26F27}" destId="{B288EBCC-A17A-4945-B514-FE25D2D5BE19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88EBCC-A17A-4945-B514-FE25D2D5BE19}">
      <dsp:nvSpPr>
        <dsp:cNvPr id="0" name=""/>
        <dsp:cNvSpPr/>
      </dsp:nvSpPr>
      <dsp:spPr>
        <a:xfrm>
          <a:off x="1637972" y="489090"/>
          <a:ext cx="3725313" cy="3725313"/>
        </a:xfrm>
        <a:prstGeom prst="blockArc">
          <a:avLst>
            <a:gd name="adj1" fmla="val 11945407"/>
            <a:gd name="adj2" fmla="val 17392098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12681D-BFB4-41D3-BF38-F76E084A45BC}">
      <dsp:nvSpPr>
        <dsp:cNvPr id="0" name=""/>
        <dsp:cNvSpPr/>
      </dsp:nvSpPr>
      <dsp:spPr>
        <a:xfrm>
          <a:off x="1890933" y="544087"/>
          <a:ext cx="3179331" cy="3725313"/>
        </a:xfrm>
        <a:prstGeom prst="blockArc">
          <a:avLst>
            <a:gd name="adj1" fmla="val 7411785"/>
            <a:gd name="adj2" fmla="val 12056002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D17C24-C1F1-4AFB-AC53-59F599628510}">
      <dsp:nvSpPr>
        <dsp:cNvPr id="0" name=""/>
        <dsp:cNvSpPr/>
      </dsp:nvSpPr>
      <dsp:spPr>
        <a:xfrm>
          <a:off x="2432294" y="3747051"/>
          <a:ext cx="4052785" cy="313280"/>
        </a:xfrm>
        <a:prstGeom prst="blockArc">
          <a:avLst>
            <a:gd name="adj1" fmla="val 21565740"/>
            <a:gd name="adj2" fmla="val 10765740"/>
            <a:gd name="adj3" fmla="val 426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5944F3-1099-434B-8947-D54DD5DF3AF7}">
      <dsp:nvSpPr>
        <dsp:cNvPr id="0" name=""/>
        <dsp:cNvSpPr/>
      </dsp:nvSpPr>
      <dsp:spPr>
        <a:xfrm>
          <a:off x="3270507" y="757166"/>
          <a:ext cx="3725313" cy="3725313"/>
        </a:xfrm>
        <a:prstGeom prst="blockArc">
          <a:avLst>
            <a:gd name="adj1" fmla="val 19957980"/>
            <a:gd name="adj2" fmla="val 2640504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268F9F-19E3-4B7E-B1CA-28B9D6680EAC}">
      <dsp:nvSpPr>
        <dsp:cNvPr id="0" name=""/>
        <dsp:cNvSpPr/>
      </dsp:nvSpPr>
      <dsp:spPr>
        <a:xfrm>
          <a:off x="3124917" y="376684"/>
          <a:ext cx="3725313" cy="3725313"/>
        </a:xfrm>
        <a:prstGeom prst="blockArc">
          <a:avLst>
            <a:gd name="adj1" fmla="val 14489134"/>
            <a:gd name="adj2" fmla="val 20729319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170DD3-9FB7-4DC5-A41B-457ECB5C218B}">
      <dsp:nvSpPr>
        <dsp:cNvPr id="0" name=""/>
        <dsp:cNvSpPr/>
      </dsp:nvSpPr>
      <dsp:spPr>
        <a:xfrm>
          <a:off x="2034954" y="1264954"/>
          <a:ext cx="4748370" cy="29639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ysClr val="windowText" lastClr="000000"/>
              </a:solidFill>
            </a:rPr>
            <a:t>Технологии деятельности</a:t>
          </a:r>
          <a:endParaRPr lang="ru-RU" sz="3600" kern="1200" dirty="0">
            <a:solidFill>
              <a:sysClr val="windowText" lastClr="000000"/>
            </a:solidFill>
          </a:endParaRPr>
        </a:p>
      </dsp:txBody>
      <dsp:txXfrm>
        <a:off x="2730337" y="1699010"/>
        <a:ext cx="3357604" cy="2095811"/>
      </dsp:txXfrm>
    </dsp:sp>
    <dsp:sp modelId="{7C889098-975E-4D17-86DE-460DEA3A91A6}">
      <dsp:nvSpPr>
        <dsp:cNvPr id="0" name=""/>
        <dsp:cNvSpPr/>
      </dsp:nvSpPr>
      <dsp:spPr>
        <a:xfrm>
          <a:off x="2034951" y="-103214"/>
          <a:ext cx="4168085" cy="148757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ysClr val="windowText" lastClr="000000"/>
              </a:solidFill>
            </a:rPr>
            <a:t>Конференции и семинары различного уровня</a:t>
          </a:r>
          <a:endParaRPr lang="ru-RU" sz="2400" kern="1200" dirty="0">
            <a:solidFill>
              <a:sysClr val="windowText" lastClr="000000"/>
            </a:solidFill>
          </a:endParaRPr>
        </a:p>
      </dsp:txBody>
      <dsp:txXfrm>
        <a:off x="2645353" y="114637"/>
        <a:ext cx="2947281" cy="1051876"/>
      </dsp:txXfrm>
    </dsp:sp>
    <dsp:sp modelId="{1469143F-B81F-4C3D-A0D3-181F05D504F6}">
      <dsp:nvSpPr>
        <dsp:cNvPr id="0" name=""/>
        <dsp:cNvSpPr/>
      </dsp:nvSpPr>
      <dsp:spPr>
        <a:xfrm>
          <a:off x="4811206" y="1048914"/>
          <a:ext cx="3875593" cy="146903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baseline="0" dirty="0" smtClean="0">
              <a:solidFill>
                <a:sysClr val="windowText" lastClr="000000"/>
              </a:solidFill>
            </a:rPr>
            <a:t>Профилактическое консультирование населения по вопросам ЗОЖ</a:t>
          </a:r>
          <a:endParaRPr lang="ru-RU" sz="2300" kern="1200" baseline="0" dirty="0">
            <a:solidFill>
              <a:sysClr val="windowText" lastClr="000000"/>
            </a:solidFill>
          </a:endParaRPr>
        </a:p>
      </dsp:txBody>
      <dsp:txXfrm>
        <a:off x="5378773" y="1264049"/>
        <a:ext cx="2740459" cy="1038764"/>
      </dsp:txXfrm>
    </dsp:sp>
    <dsp:sp modelId="{3C9EB643-5E23-4D0F-B363-E5EC5E632802}">
      <dsp:nvSpPr>
        <dsp:cNvPr id="0" name=""/>
        <dsp:cNvSpPr/>
      </dsp:nvSpPr>
      <dsp:spPr>
        <a:xfrm>
          <a:off x="4196798" y="3242991"/>
          <a:ext cx="4490001" cy="12818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ysClr val="windowText" lastClr="000000"/>
              </a:solidFill>
            </a:rPr>
            <a:t>Участие в спортивных мероприятиях</a:t>
          </a:r>
          <a:endParaRPr lang="ru-RU" sz="2400" kern="1200" dirty="0">
            <a:solidFill>
              <a:sysClr val="windowText" lastClr="000000"/>
            </a:solidFill>
          </a:endParaRPr>
        </a:p>
      </dsp:txBody>
      <dsp:txXfrm>
        <a:off x="4854343" y="3430717"/>
        <a:ext cx="3174911" cy="906420"/>
      </dsp:txXfrm>
    </dsp:sp>
    <dsp:sp modelId="{4AF0177A-B705-4F4D-9196-D5F7B4763A57}">
      <dsp:nvSpPr>
        <dsp:cNvPr id="0" name=""/>
        <dsp:cNvSpPr/>
      </dsp:nvSpPr>
      <dsp:spPr>
        <a:xfrm>
          <a:off x="306763" y="3209156"/>
          <a:ext cx="4337626" cy="142859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ysClr val="windowText" lastClr="000000"/>
              </a:solidFill>
            </a:rPr>
            <a:t>Санитарно-просветительная работа </a:t>
          </a:r>
        </a:p>
      </dsp:txBody>
      <dsp:txXfrm>
        <a:off x="941994" y="3418369"/>
        <a:ext cx="3067164" cy="1010172"/>
      </dsp:txXfrm>
    </dsp:sp>
    <dsp:sp modelId="{B1616074-CF54-47ED-9342-C56C65BD2FEA}">
      <dsp:nvSpPr>
        <dsp:cNvPr id="0" name=""/>
        <dsp:cNvSpPr/>
      </dsp:nvSpPr>
      <dsp:spPr>
        <a:xfrm>
          <a:off x="0" y="1048917"/>
          <a:ext cx="3562433" cy="14155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ysClr val="windowText" lastClr="000000"/>
              </a:solidFill>
            </a:rPr>
            <a:t>Дискуссионный клуб</a:t>
          </a:r>
        </a:p>
      </dsp:txBody>
      <dsp:txXfrm>
        <a:off x="521706" y="1256216"/>
        <a:ext cx="2519021" cy="10009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A2459-A2CB-403F-8C41-AB20CA9189EA}" type="datetimeFigureOut">
              <a:rPr lang="ru-RU" smtClean="0"/>
              <a:pPr/>
              <a:t>20.01.16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7B58B5-8AA3-4EBA-A31A-1FD7228512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336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B58B5-8AA3-4EBA-A31A-1FD72285127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457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B58B5-8AA3-4EBA-A31A-1FD72285127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51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B58B5-8AA3-4EBA-A31A-1FD722851279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543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B58B5-8AA3-4EBA-A31A-1FD722851279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788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B58B5-8AA3-4EBA-A31A-1FD722851279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074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B58B5-8AA3-4EBA-A31A-1FD722851279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05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B58B5-8AA3-4EBA-A31A-1FD722851279}" type="slidenum">
              <a:rPr lang="ru-RU" smtClean="0"/>
              <a:pPr/>
              <a:t>66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23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F3F0-9165-432B-81CC-7A410A2B46D8}" type="datetimeFigureOut">
              <a:rPr lang="ru-RU" smtClean="0"/>
              <a:pPr/>
              <a:t>20.01.16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0D41AC5-2053-4C7B-ACF0-269F21990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F3F0-9165-432B-81CC-7A410A2B46D8}" type="datetimeFigureOut">
              <a:rPr lang="ru-RU" smtClean="0"/>
              <a:pPr/>
              <a:t>20.01.16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41AC5-2053-4C7B-ACF0-269F21990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F3F0-9165-432B-81CC-7A410A2B46D8}" type="datetimeFigureOut">
              <a:rPr lang="ru-RU" smtClean="0"/>
              <a:pPr/>
              <a:t>20.01.16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41AC5-2053-4C7B-ACF0-269F21990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F3F0-9165-432B-81CC-7A410A2B46D8}" type="datetimeFigureOut">
              <a:rPr lang="ru-RU" smtClean="0"/>
              <a:pPr/>
              <a:t>20.01.16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0D41AC5-2053-4C7B-ACF0-269F21990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F3F0-9165-432B-81CC-7A410A2B46D8}" type="datetimeFigureOut">
              <a:rPr lang="ru-RU" smtClean="0"/>
              <a:pPr/>
              <a:t>20.01.16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41AC5-2053-4C7B-ACF0-269F21990E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F3F0-9165-432B-81CC-7A410A2B46D8}" type="datetimeFigureOut">
              <a:rPr lang="ru-RU" smtClean="0"/>
              <a:pPr/>
              <a:t>20.01.16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41AC5-2053-4C7B-ACF0-269F21990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F3F0-9165-432B-81CC-7A410A2B46D8}" type="datetimeFigureOut">
              <a:rPr lang="ru-RU" smtClean="0"/>
              <a:pPr/>
              <a:t>20.01.16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0D41AC5-2053-4C7B-ACF0-269F21990E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F3F0-9165-432B-81CC-7A410A2B46D8}" type="datetimeFigureOut">
              <a:rPr lang="ru-RU" smtClean="0"/>
              <a:pPr/>
              <a:t>20.01.16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41AC5-2053-4C7B-ACF0-269F21990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F3F0-9165-432B-81CC-7A410A2B46D8}" type="datetimeFigureOut">
              <a:rPr lang="ru-RU" smtClean="0"/>
              <a:pPr/>
              <a:t>20.01.16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41AC5-2053-4C7B-ACF0-269F21990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F3F0-9165-432B-81CC-7A410A2B46D8}" type="datetimeFigureOut">
              <a:rPr lang="ru-RU" smtClean="0"/>
              <a:pPr/>
              <a:t>20.01.16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41AC5-2053-4C7B-ACF0-269F21990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F3F0-9165-432B-81CC-7A410A2B46D8}" type="datetimeFigureOut">
              <a:rPr lang="ru-RU" smtClean="0"/>
              <a:pPr/>
              <a:t>20.01.16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41AC5-2053-4C7B-ACF0-269F21990E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F7F3F0-9165-432B-81CC-7A410A2B46D8}" type="datetimeFigureOut">
              <a:rPr lang="ru-RU" smtClean="0"/>
              <a:pPr/>
              <a:t>20.01.16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0D41AC5-2053-4C7B-ACF0-269F21990E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play.google.com/store/apps/details?id=net.powerandroid.healthmanagement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6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5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Relationship Id="rId3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5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41.jpeg"/><Relationship Id="rId5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eg"/><Relationship Id="rId3" Type="http://schemas.openxmlformats.org/officeDocument/2006/relationships/image" Target="../media/image4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eg"/><Relationship Id="rId3" Type="http://schemas.openxmlformats.org/officeDocument/2006/relationships/image" Target="../media/image5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eg"/><Relationship Id="rId3" Type="http://schemas.openxmlformats.org/officeDocument/2006/relationships/image" Target="../media/image5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4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jpeg"/><Relationship Id="rId3" Type="http://schemas.openxmlformats.org/officeDocument/2006/relationships/image" Target="../media/image57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4" Type="http://schemas.openxmlformats.org/officeDocument/2006/relationships/image" Target="../media/image61.jpeg"/><Relationship Id="rId5" Type="http://schemas.openxmlformats.org/officeDocument/2006/relationships/image" Target="../media/image62.jpeg"/><Relationship Id="rId6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4" Type="http://schemas.openxmlformats.org/officeDocument/2006/relationships/image" Target="../media/image66.jpeg"/><Relationship Id="rId5" Type="http://schemas.openxmlformats.org/officeDocument/2006/relationships/image" Target="../media/image67.jpeg"/><Relationship Id="rId6" Type="http://schemas.openxmlformats.org/officeDocument/2006/relationships/image" Target="../media/image68.jpeg"/><Relationship Id="rId7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4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4" Type="http://schemas.openxmlformats.org/officeDocument/2006/relationships/image" Target="../media/image75.jpeg"/><Relationship Id="rId5" Type="http://schemas.openxmlformats.org/officeDocument/2006/relationships/image" Target="../media/image76.jpeg"/><Relationship Id="rId6" Type="http://schemas.openxmlformats.org/officeDocument/2006/relationships/image" Target="../media/image77.jpeg"/><Relationship Id="rId7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jpeg"/><Relationship Id="rId3" Type="http://schemas.openxmlformats.org/officeDocument/2006/relationships/image" Target="../media/image8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4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4" Type="http://schemas.openxmlformats.org/officeDocument/2006/relationships/image" Target="../media/image88.jpeg"/><Relationship Id="rId5" Type="http://schemas.openxmlformats.org/officeDocument/2006/relationships/image" Target="../media/image8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4" Type="http://schemas.openxmlformats.org/officeDocument/2006/relationships/image" Target="../media/image92.jpeg"/><Relationship Id="rId5" Type="http://schemas.openxmlformats.org/officeDocument/2006/relationships/image" Target="../media/image9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4" Type="http://schemas.openxmlformats.org/officeDocument/2006/relationships/image" Target="../media/image96.jpeg"/><Relationship Id="rId5" Type="http://schemas.openxmlformats.org/officeDocument/2006/relationships/image" Target="../media/image97.jpeg"/><Relationship Id="rId6" Type="http://schemas.openxmlformats.org/officeDocument/2006/relationships/image" Target="../media/image9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9.jpeg"/><Relationship Id="rId3" Type="http://schemas.openxmlformats.org/officeDocument/2006/relationships/image" Target="../media/image100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1.jpeg"/><Relationship Id="rId3" Type="http://schemas.openxmlformats.org/officeDocument/2006/relationships/image" Target="../media/image102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4" Type="http://schemas.openxmlformats.org/officeDocument/2006/relationships/image" Target="../media/image10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3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4" Type="http://schemas.openxmlformats.org/officeDocument/2006/relationships/image" Target="../media/image10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6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4" Type="http://schemas.openxmlformats.org/officeDocument/2006/relationships/image" Target="../media/image1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9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2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3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4.jpeg"/><Relationship Id="rId3" Type="http://schemas.openxmlformats.org/officeDocument/2006/relationships/image" Target="../media/image115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4" Type="http://schemas.openxmlformats.org/officeDocument/2006/relationships/image" Target="../media/image1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7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0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1.jpeg"/><Relationship Id="rId3" Type="http://schemas.openxmlformats.org/officeDocument/2006/relationships/image" Target="../media/image122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3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4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5.jpeg"/><Relationship Id="rId3" Type="http://schemas.openxmlformats.org/officeDocument/2006/relationships/image" Target="../media/image126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4" Type="http://schemas.openxmlformats.org/officeDocument/2006/relationships/image" Target="../media/image128.jpeg"/><Relationship Id="rId5" Type="http://schemas.openxmlformats.org/officeDocument/2006/relationships/image" Target="../media/image129.jpeg"/><Relationship Id="rId6" Type="http://schemas.openxmlformats.org/officeDocument/2006/relationships/image" Target="../media/image130.jpeg"/><Relationship Id="rId7" Type="http://schemas.openxmlformats.org/officeDocument/2006/relationships/image" Target="../media/image13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5.emf"/><Relationship Id="rId6" Type="http://schemas.openxmlformats.org/officeDocument/2006/relationships/image" Target="../media/image6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971600" y="1340768"/>
            <a:ext cx="7884864" cy="5357019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err="1" smtClean="0"/>
              <a:t>ДОБРОВОЛЬЧЕСКая</a:t>
            </a:r>
            <a:r>
              <a:rPr lang="ru-RU" sz="4400" dirty="0" smtClean="0"/>
              <a:t> </a:t>
            </a:r>
            <a:r>
              <a:rPr lang="ru-RU" sz="4400" dirty="0" err="1" smtClean="0"/>
              <a:t>ДЕЯТЕЛЬНОСТь</a:t>
            </a:r>
            <a:r>
              <a:rPr lang="ru-RU" sz="4400" dirty="0" smtClean="0"/>
              <a:t>  </a:t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dirty="0" smtClean="0"/>
              <a:t>В  тверском государственном медицинском университете  </a:t>
            </a:r>
            <a:br>
              <a:rPr lang="ru-RU" dirty="0" smtClean="0"/>
            </a:br>
            <a:r>
              <a:rPr lang="ru-RU" dirty="0" smtClean="0"/>
              <a:t>2015 год</a:t>
            </a:r>
            <a:endParaRPr lang="ru-RU" dirty="0"/>
          </a:p>
        </p:txBody>
      </p:sp>
      <p:pic>
        <p:nvPicPr>
          <p:cNvPr id="4" name="Picture 2" descr="G:\Logo-_UNIVERSITY_l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200"/>
            <a:ext cx="2376264" cy="238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62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F:\УВР16\КИРИЛЕНКО\Фото Студенты\Кредо\IMAG028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95427" y="2780928"/>
            <a:ext cx="3359459" cy="231456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03648"/>
            <a:ext cx="8856984" cy="54543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Профилактическое консультирование жителей г. Твери</a:t>
            </a:r>
            <a:endParaRPr lang="ru-RU" sz="3600" b="1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>
              <a:buFontTx/>
              <a:buChar char="-"/>
            </a:pPr>
            <a:r>
              <a:rPr lang="ru-RU" sz="2400" u="sng" dirty="0" smtClean="0">
                <a:solidFill>
                  <a:schemeClr val="tx1"/>
                </a:solidFill>
              </a:rPr>
              <a:t>07.04.15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(</a:t>
            </a:r>
            <a:r>
              <a:rPr lang="ru-RU" sz="2400" dirty="0" smtClean="0"/>
              <a:t>Международный день здоровья)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Развертывание информационных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палаток по вопросам здорового образа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жизни</a:t>
            </a:r>
            <a:endParaRPr lang="ru-RU" sz="2000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ru-RU" sz="1800" u="sng" dirty="0"/>
              <a:t>П</a:t>
            </a:r>
            <a:r>
              <a:rPr lang="ru-RU" sz="1800" u="sng" dirty="0" smtClean="0"/>
              <a:t>роконсультировано более  </a:t>
            </a:r>
            <a:r>
              <a:rPr lang="ru-RU" sz="1800" u="sng" dirty="0">
                <a:solidFill>
                  <a:srgbClr val="FF0000"/>
                </a:solidFill>
              </a:rPr>
              <a:t>500 </a:t>
            </a:r>
            <a:r>
              <a:rPr lang="ru-RU" sz="1800" u="sng" dirty="0" smtClean="0"/>
              <a:t>посетителей </a:t>
            </a:r>
          </a:p>
          <a:p>
            <a:pPr marL="0" indent="0" algn="just">
              <a:buNone/>
            </a:pPr>
            <a:r>
              <a:rPr lang="ru-RU" sz="1800" u="sng" dirty="0" smtClean="0"/>
              <a:t>торгово-развлекательных центров:</a:t>
            </a:r>
          </a:p>
          <a:p>
            <a:pPr marL="0" indent="0" algn="just">
              <a:buNone/>
            </a:pPr>
            <a:r>
              <a:rPr lang="ru-RU" sz="1800" dirty="0" smtClean="0"/>
              <a:t>определялся индекс массы тела,</a:t>
            </a:r>
          </a:p>
          <a:p>
            <a:pPr marL="0" indent="0" algn="just">
              <a:buNone/>
            </a:pPr>
            <a:r>
              <a:rPr lang="ru-RU" sz="1800" dirty="0"/>
              <a:t>и</a:t>
            </a:r>
            <a:r>
              <a:rPr lang="ru-RU" sz="1800" dirty="0" smtClean="0"/>
              <a:t>змерялось артериальное давление, </a:t>
            </a:r>
            <a:endParaRPr lang="ru-RU" sz="1800" dirty="0"/>
          </a:p>
          <a:p>
            <a:pPr marL="0" indent="0" algn="just">
              <a:buNone/>
            </a:pPr>
            <a:r>
              <a:rPr lang="ru-RU" sz="1800" dirty="0"/>
              <a:t>п</a:t>
            </a:r>
            <a:r>
              <a:rPr lang="ru-RU" sz="1800" dirty="0" smtClean="0"/>
              <a:t>роводился удалённый </a:t>
            </a:r>
            <a:r>
              <a:rPr lang="ru-RU" sz="1800" dirty="0" err="1" smtClean="0"/>
              <a:t>кардиомониторинг</a:t>
            </a:r>
            <a:r>
              <a:rPr lang="ru-RU" sz="1800" dirty="0" smtClean="0"/>
              <a:t> </a:t>
            </a:r>
          </a:p>
          <a:p>
            <a:pPr marL="0" indent="0" algn="just">
              <a:buNone/>
            </a:pPr>
            <a:r>
              <a:rPr lang="ru-RU" sz="1800" dirty="0" smtClean="0"/>
              <a:t>с обсуждением результатов ЭКГ с врачом-кардиологом,</a:t>
            </a:r>
          </a:p>
          <a:p>
            <a:pPr marL="0" indent="0" algn="just">
              <a:buNone/>
            </a:pPr>
            <a:r>
              <a:rPr lang="ru-RU" sz="1800" dirty="0" smtClean="0"/>
              <a:t>оформлялись медицинские заключения обследованных,</a:t>
            </a:r>
          </a:p>
          <a:p>
            <a:pPr marL="0" indent="0" algn="just">
              <a:buNone/>
            </a:pPr>
            <a:r>
              <a:rPr lang="ru-RU" sz="1800" dirty="0"/>
              <a:t>п</a:t>
            </a:r>
            <a:r>
              <a:rPr lang="ru-RU" sz="1800" dirty="0" smtClean="0"/>
              <a:t>роводились санитарно-просветительные </a:t>
            </a:r>
          </a:p>
          <a:p>
            <a:pPr marL="0" lvl="1" indent="0" algn="just">
              <a:buNone/>
            </a:pPr>
            <a:r>
              <a:rPr lang="ru-RU" sz="1800" dirty="0" smtClean="0"/>
              <a:t>беседы с обследуемыми.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I</a:t>
            </a:r>
            <a:r>
              <a:rPr lang="ru-RU" dirty="0" smtClean="0">
                <a:solidFill>
                  <a:schemeClr val="accent2"/>
                </a:solidFill>
              </a:rPr>
              <a:t>.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ПОПУЛЯРИЗАЦИЯ ЗОЖ</a:t>
            </a:r>
            <a:endParaRPr lang="ru-R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04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1. Зажигательная заряд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8" y="4786322"/>
            <a:ext cx="2714644" cy="202090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I</a:t>
            </a:r>
            <a:r>
              <a:rPr lang="ru-RU" dirty="0" smtClean="0">
                <a:solidFill>
                  <a:schemeClr val="accent2"/>
                </a:solidFill>
              </a:rPr>
              <a:t>.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ПОПУЛЯРИЗАЦИЯ ЗОЖ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323528" y="1403648"/>
            <a:ext cx="8820472" cy="54543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Профилактическое консультирование жителей г. Твери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С декабря 2015 г. в социальной  сети  «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ВКонтакте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»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функционирует проект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«Контроль здоровья»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https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://vk.com/online.health (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Online_Контроль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здоровья)</a:t>
            </a:r>
          </a:p>
          <a:p>
            <a:pPr marL="0" indent="0">
              <a:buNone/>
            </a:pPr>
            <a:r>
              <a:rPr lang="ru-RU" sz="2400" u="sng" dirty="0">
                <a:solidFill>
                  <a:schemeClr val="accent2">
                    <a:lumMod val="50000"/>
                  </a:schemeClr>
                </a:solidFill>
              </a:rPr>
              <a:t>С</a:t>
            </a:r>
            <a:r>
              <a:rPr lang="ru-RU" sz="2400" u="sng" dirty="0" smtClean="0">
                <a:solidFill>
                  <a:schemeClr val="accent2">
                    <a:lumMod val="50000"/>
                  </a:schemeClr>
                </a:solidFill>
              </a:rPr>
              <a:t>одержание страницы проекта:</a:t>
            </a:r>
            <a:endParaRPr lang="ru-RU" sz="2400" u="sng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видеофильм по профилактическому медицинскому консультированию  «Интерактивная медицина» в условиях торгового центра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тексты, картинки и тесты, по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оценке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здорового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образа жизни.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59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686800" cy="8382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800" dirty="0"/>
              <a:t>профилактическое </a:t>
            </a:r>
            <a:r>
              <a:rPr lang="ru-RU" sz="2800" dirty="0" smtClean="0"/>
              <a:t>консультирование жителей г. </a:t>
            </a:r>
            <a:r>
              <a:rPr lang="ru-RU" sz="2800" dirty="0" err="1" smtClean="0"/>
              <a:t>твери</a:t>
            </a:r>
            <a:endParaRPr lang="ru-RU" sz="2800" dirty="0"/>
          </a:p>
        </p:txBody>
      </p:sp>
      <p:pic>
        <p:nvPicPr>
          <p:cNvPr id="4098" name="Picture 2" descr="F:\УВР16\КИРИЛЕНКО\Фото Студенты\Рубин\IMAG025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6773" y="2060848"/>
            <a:ext cx="4436883" cy="265665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F:\УВР16\КИРИЛЕНКО\Фото Студенты\Рубин\IMAG026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6431129" cy="370287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F:\УВР16\КИРИЛЕНКО\Фото Студенты\Рубин\IMAG026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4464473"/>
            <a:ext cx="3807207" cy="227962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39552" y="260648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smtClean="0">
                <a:ln>
                  <a:noFill/>
                </a:ln>
                <a:solidFill>
                  <a:schemeClr val="accent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ru-RU" sz="3600" b="0" i="0" u="none" strike="noStrike" kern="1200" cap="all" spc="0" normalizeH="0" baseline="0" noProof="0" smtClean="0">
                <a:ln>
                  <a:noFill/>
                </a:ln>
                <a:solidFill>
                  <a:schemeClr val="accent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kumimoji="0" lang="en-US" sz="3600" b="0" i="0" u="none" strike="noStrike" kern="1200" cap="all" spc="0" normalizeH="0" baseline="0" noProof="0" smtClean="0">
                <a:ln>
                  <a:noFill/>
                </a:ln>
                <a:solidFill>
                  <a:schemeClr val="accent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600" b="0" i="0" u="none" strike="noStrike" kern="1200" cap="all" spc="0" normalizeH="0" baseline="0" noProof="0" smtClean="0">
                <a:ln>
                  <a:noFill/>
                </a:ln>
                <a:solidFill>
                  <a:schemeClr val="accent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ПОПУЛЯРИЗАЦИЯ ЗОЖ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accent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4164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Виртуальные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методы формирования здорового образа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жизни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в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студенческой среде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ru-RU" sz="2200" dirty="0"/>
              <a:t> </a:t>
            </a:r>
          </a:p>
          <a:p>
            <a:pPr lvl="0"/>
            <a:r>
              <a:rPr lang="ru-RU" sz="2200" u="sng" dirty="0" smtClean="0"/>
              <a:t>Январь-июнь 2015г</a:t>
            </a:r>
            <a:r>
              <a:rPr lang="ru-RU" sz="2200" dirty="0" smtClean="0"/>
              <a:t>. Проект </a:t>
            </a:r>
            <a:r>
              <a:rPr lang="ru-RU" sz="2200" dirty="0"/>
              <a:t>мобильного приложения по здоровому образу жизни «</a:t>
            </a:r>
            <a:r>
              <a:rPr lang="ru-RU" sz="2200" dirty="0" err="1">
                <a:hlinkClick r:id="rId3"/>
              </a:rPr>
              <a:t>Health</a:t>
            </a:r>
            <a:r>
              <a:rPr lang="ru-RU" sz="2200" dirty="0">
                <a:hlinkClick r:id="rId3"/>
              </a:rPr>
              <a:t> </a:t>
            </a:r>
            <a:r>
              <a:rPr lang="ru-RU" sz="2200" dirty="0" err="1">
                <a:hlinkClick r:id="rId3"/>
              </a:rPr>
              <a:t>Management</a:t>
            </a:r>
            <a:r>
              <a:rPr lang="ru-RU" sz="2200" dirty="0"/>
              <a:t>», разработанный на основе операционной системы </a:t>
            </a:r>
            <a:r>
              <a:rPr lang="ru-RU" sz="2200" dirty="0" smtClean="0"/>
              <a:t>ANDROID</a:t>
            </a:r>
          </a:p>
          <a:p>
            <a:pPr lvl="0">
              <a:buFont typeface="Wingdings" pitchFamily="2" charset="2"/>
              <a:buChar char="Ø"/>
            </a:pPr>
            <a:r>
              <a:rPr lang="ru-RU" sz="2200" dirty="0"/>
              <a:t>П</a:t>
            </a:r>
            <a:r>
              <a:rPr lang="ru-RU" sz="2200" dirty="0" smtClean="0"/>
              <a:t>риложение имеет </a:t>
            </a:r>
            <a:r>
              <a:rPr lang="ru-RU" sz="2200" dirty="0"/>
              <a:t>4 </a:t>
            </a:r>
            <a:r>
              <a:rPr lang="ru-RU" sz="2200" dirty="0" smtClean="0"/>
              <a:t>раздела: «Вредны </a:t>
            </a:r>
            <a:r>
              <a:rPr lang="ru-RU" sz="2200" dirty="0"/>
              <a:t>ли вредные </a:t>
            </a:r>
            <a:r>
              <a:rPr lang="ru-RU" sz="2200" dirty="0" smtClean="0"/>
              <a:t>привычки?»,  «Движение </a:t>
            </a:r>
            <a:r>
              <a:rPr lang="ru-RU" sz="2200" dirty="0"/>
              <a:t>– </a:t>
            </a:r>
            <a:r>
              <a:rPr lang="ru-RU" sz="2200" dirty="0" smtClean="0"/>
              <a:t>жизнь», «Время </a:t>
            </a:r>
            <a:r>
              <a:rPr lang="ru-RU" sz="2200" dirty="0"/>
              <a:t>отдыхать </a:t>
            </a:r>
            <a:r>
              <a:rPr lang="ru-RU" sz="2200" dirty="0" smtClean="0"/>
              <a:t>«,  «Ты </a:t>
            </a:r>
            <a:r>
              <a:rPr lang="ru-RU" sz="2200" dirty="0"/>
              <a:t>то, что ты </a:t>
            </a:r>
            <a:r>
              <a:rPr lang="ru-RU" sz="2200" dirty="0" smtClean="0"/>
              <a:t>ешь»</a:t>
            </a:r>
          </a:p>
          <a:p>
            <a:pPr lvl="1">
              <a:buFont typeface="Wingdings" pitchFamily="2" charset="2"/>
              <a:buChar char="Ø"/>
            </a:pPr>
            <a:r>
              <a:rPr lang="ru-RU" sz="2200" dirty="0" smtClean="0"/>
              <a:t>Проект рассчитан на </a:t>
            </a:r>
            <a:r>
              <a:rPr lang="ru-RU" sz="2200" dirty="0" smtClean="0">
                <a:solidFill>
                  <a:srgbClr val="FF0000"/>
                </a:solidFill>
              </a:rPr>
              <a:t>широкую</a:t>
            </a:r>
            <a:r>
              <a:rPr lang="ru-RU" sz="2200" dirty="0" smtClean="0"/>
              <a:t> аудиторию</a:t>
            </a:r>
          </a:p>
          <a:p>
            <a:pPr lvl="1">
              <a:buFont typeface="Wingdings" pitchFamily="2" charset="2"/>
              <a:buChar char="Ø"/>
            </a:pPr>
            <a:r>
              <a:rPr lang="ru-RU" sz="2200" dirty="0" smtClean="0"/>
              <a:t>Цель - формирование </a:t>
            </a:r>
            <a:r>
              <a:rPr lang="ru-RU" sz="2200" dirty="0" smtClean="0">
                <a:solidFill>
                  <a:srgbClr val="FF0000"/>
                </a:solidFill>
              </a:rPr>
              <a:t>ЗОЖ в молодежной среде </a:t>
            </a:r>
          </a:p>
          <a:p>
            <a:pPr lvl="1">
              <a:buFont typeface="Wingdings" pitchFamily="2" charset="2"/>
              <a:buChar char="Ø"/>
            </a:pPr>
            <a:r>
              <a:rPr lang="ru-RU" sz="2200" dirty="0"/>
              <a:t>О</a:t>
            </a:r>
            <a:r>
              <a:rPr lang="ru-RU" sz="2200" dirty="0" smtClean="0"/>
              <a:t>бновления разделов осуществляли обучающиеся ТГМУ </a:t>
            </a:r>
            <a:endParaRPr lang="ru-RU" sz="22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I</a:t>
            </a:r>
            <a:r>
              <a:rPr lang="ru-RU" dirty="0" smtClean="0">
                <a:solidFill>
                  <a:schemeClr val="accent2"/>
                </a:solidFill>
              </a:rPr>
              <a:t>.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ПОПУЛЯРИЗАЦИЯ ЗОЖ</a:t>
            </a:r>
            <a:endParaRPr lang="ru-R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69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5256584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98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Санитарно-просветительная работа </a:t>
            </a:r>
          </a:p>
          <a:p>
            <a:pPr marL="0" indent="0">
              <a:buNone/>
            </a:pPr>
            <a:r>
              <a:rPr lang="ru-RU" sz="9600" b="1" u="sng" dirty="0">
                <a:solidFill>
                  <a:schemeClr val="accent2"/>
                </a:solidFill>
              </a:rPr>
              <a:t>Технологии деятельности</a:t>
            </a:r>
          </a:p>
          <a:p>
            <a:r>
              <a:rPr lang="ru-RU" sz="9600" dirty="0" smtClean="0">
                <a:solidFill>
                  <a:schemeClr val="tx1"/>
                </a:solidFill>
              </a:rPr>
              <a:t>Творческие конкурсы плакатов</a:t>
            </a:r>
          </a:p>
          <a:p>
            <a:r>
              <a:rPr lang="ru-RU" sz="9600" dirty="0" smtClean="0">
                <a:solidFill>
                  <a:schemeClr val="tx1"/>
                </a:solidFill>
              </a:rPr>
              <a:t>Лекции и беседы по формированию ЗОЖ</a:t>
            </a:r>
          </a:p>
          <a:p>
            <a:r>
              <a:rPr lang="ru-RU" sz="9600" dirty="0" smtClean="0">
                <a:solidFill>
                  <a:schemeClr val="tx1"/>
                </a:solidFill>
              </a:rPr>
              <a:t>Уроки здоровья в детских садах и школах </a:t>
            </a:r>
          </a:p>
          <a:p>
            <a:r>
              <a:rPr lang="ru-RU" sz="9600" dirty="0" err="1" smtClean="0">
                <a:solidFill>
                  <a:schemeClr val="tx1"/>
                </a:solidFill>
              </a:rPr>
              <a:t>Флеш</a:t>
            </a:r>
            <a:r>
              <a:rPr lang="ru-RU" sz="9600" dirty="0" smtClean="0">
                <a:solidFill>
                  <a:schemeClr val="tx1"/>
                </a:solidFill>
              </a:rPr>
              <a:t>-мобы</a:t>
            </a:r>
          </a:p>
          <a:p>
            <a:r>
              <a:rPr lang="ru-RU" sz="9600" dirty="0" smtClean="0">
                <a:solidFill>
                  <a:schemeClr val="tx1"/>
                </a:solidFill>
              </a:rPr>
              <a:t>Фестивали</a:t>
            </a:r>
          </a:p>
          <a:p>
            <a:r>
              <a:rPr lang="ru-RU" sz="9600" dirty="0" smtClean="0">
                <a:solidFill>
                  <a:schemeClr val="tx1"/>
                </a:solidFill>
              </a:rPr>
              <a:t>Участие в городских и Всероссийских акциях</a:t>
            </a:r>
            <a:endParaRPr lang="ru-RU" sz="11200" b="1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ru-RU" sz="42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I</a:t>
            </a:r>
            <a:r>
              <a:rPr lang="ru-RU" dirty="0" smtClean="0">
                <a:solidFill>
                  <a:schemeClr val="accent2"/>
                </a:solidFill>
              </a:rPr>
              <a:t>.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ПОПУЛЯРИЗАЦИЯ ЗОЖ</a:t>
            </a:r>
            <a:endParaRPr lang="ru-R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26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1563" y="1412776"/>
            <a:ext cx="8686800" cy="51898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Санитарно-просветительная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работа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ru-RU" sz="2400" b="1" dirty="0" smtClean="0"/>
              <a:t>Творческие </a:t>
            </a:r>
            <a:r>
              <a:rPr lang="ru-RU" sz="2400" b="1" dirty="0"/>
              <a:t>конкурсы плакатов </a:t>
            </a:r>
          </a:p>
          <a:p>
            <a:r>
              <a:rPr lang="ru-RU" sz="2400" dirty="0" smtClean="0"/>
              <a:t>конкурс </a:t>
            </a:r>
            <a:r>
              <a:rPr lang="ru-RU" sz="2400" dirty="0"/>
              <a:t>плакатов, посвященный Всемирному  дню борьбы с </a:t>
            </a:r>
            <a:r>
              <a:rPr lang="ru-RU" sz="2400" dirty="0" smtClean="0"/>
              <a:t>инсультом- </a:t>
            </a:r>
            <a:r>
              <a:rPr lang="ru-RU" sz="2400" u="sng" dirty="0" smtClean="0"/>
              <a:t>29.10.15 </a:t>
            </a:r>
          </a:p>
          <a:p>
            <a:pPr lvl="1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FF0000"/>
                </a:solidFill>
              </a:rPr>
              <a:t>780</a:t>
            </a:r>
            <a:r>
              <a:rPr lang="ru-RU" sz="2400" dirty="0" smtClean="0"/>
              <a:t> участников</a:t>
            </a:r>
          </a:p>
          <a:p>
            <a:pPr lvl="1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FF0000"/>
                </a:solidFill>
              </a:rPr>
              <a:t>29 </a:t>
            </a:r>
            <a:r>
              <a:rPr lang="ru-RU" sz="2400" dirty="0">
                <a:solidFill>
                  <a:schemeClr val="tx1"/>
                </a:solidFill>
              </a:rPr>
              <a:t>плакатов</a:t>
            </a:r>
            <a:r>
              <a:rPr lang="ru-RU" sz="2400" dirty="0">
                <a:solidFill>
                  <a:srgbClr val="FF0000"/>
                </a:solidFill>
              </a:rPr>
              <a:t>  </a:t>
            </a:r>
            <a:endParaRPr lang="ru-RU" sz="2400" dirty="0" smtClean="0">
              <a:solidFill>
                <a:srgbClr val="FF0000"/>
              </a:solidFill>
            </a:endParaRPr>
          </a:p>
          <a:p>
            <a:endParaRPr lang="ru-RU" sz="4200" dirty="0"/>
          </a:p>
          <a:p>
            <a:endParaRPr lang="ru-RU" dirty="0"/>
          </a:p>
        </p:txBody>
      </p:sp>
      <p:pic>
        <p:nvPicPr>
          <p:cNvPr id="5" name="Picture 8" descr="http://tvergma.ru/upload/iblock/028/4._chlen_konkurnoi_komissii_spetsialist_uvr_g.i._shlemskay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54" y="3786190"/>
            <a:ext cx="1701497" cy="255100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tvergma.ru/upload/iblock/6eb/1._konkursnyi_otbo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298" y="4797152"/>
            <a:ext cx="2771800" cy="180545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tvergma.ru/upload/iblock/937/1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3714752"/>
            <a:ext cx="3778574" cy="252028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tvergma.ru/upload/iblock/b62/1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3773" y="781348"/>
            <a:ext cx="2098305" cy="145078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I</a:t>
            </a:r>
            <a:r>
              <a:rPr lang="ru-RU" dirty="0" smtClean="0">
                <a:solidFill>
                  <a:schemeClr val="accent2"/>
                </a:solidFill>
              </a:rPr>
              <a:t>.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ПОПУЛЯРИЗАЦИЯ ЗОЖ</a:t>
            </a:r>
            <a:endParaRPr lang="ru-R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02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686800" cy="482716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112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Санитарно-просветительная </a:t>
            </a:r>
            <a:r>
              <a:rPr lang="ru-RU" sz="112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работа</a:t>
            </a:r>
          </a:p>
          <a:p>
            <a:pPr marL="0" indent="0">
              <a:buNone/>
            </a:pPr>
            <a:r>
              <a:rPr lang="ru-RU" sz="9600" u="sng" dirty="0" smtClean="0">
                <a:solidFill>
                  <a:schemeClr val="tx1"/>
                </a:solidFill>
              </a:rPr>
              <a:t>Октябрь 2015 г. </a:t>
            </a:r>
            <a:r>
              <a:rPr lang="ru-RU" sz="9600" b="1" dirty="0" smtClean="0">
                <a:solidFill>
                  <a:schemeClr val="tx1"/>
                </a:solidFill>
              </a:rPr>
              <a:t>Лекции и беседы по формированию ЗОЖ</a:t>
            </a:r>
          </a:p>
          <a:p>
            <a:r>
              <a:rPr lang="ru-RU" sz="9600" dirty="0" smtClean="0"/>
              <a:t>беседы о мерах профилактики инсульта для сотрудников административно-хозяйственной части университета</a:t>
            </a:r>
          </a:p>
          <a:p>
            <a:pPr lvl="2">
              <a:buFont typeface="Wingdings" pitchFamily="2" charset="2"/>
              <a:buChar char="Ø"/>
            </a:pPr>
            <a:r>
              <a:rPr lang="ru-RU" sz="9600" dirty="0" smtClean="0">
                <a:solidFill>
                  <a:srgbClr val="FF0000"/>
                </a:solidFill>
              </a:rPr>
              <a:t>250</a:t>
            </a:r>
            <a:r>
              <a:rPr lang="ru-RU" sz="9600" dirty="0" smtClean="0"/>
              <a:t> участников </a:t>
            </a:r>
          </a:p>
          <a:p>
            <a:pPr marL="0" indent="0">
              <a:buNone/>
            </a:pPr>
            <a:r>
              <a:rPr lang="ru-RU" sz="9600" u="sng" dirty="0" smtClean="0"/>
              <a:t>15.12.15</a:t>
            </a:r>
            <a:r>
              <a:rPr lang="ru-RU" sz="9600" b="1" dirty="0" smtClean="0"/>
              <a:t>. Урок здоровья</a:t>
            </a:r>
            <a:r>
              <a:rPr lang="ru-RU" sz="9600" dirty="0" smtClean="0"/>
              <a:t> по принципу </a:t>
            </a:r>
            <a:r>
              <a:rPr lang="ru-RU" sz="9600" b="1" dirty="0" smtClean="0"/>
              <a:t> «Покажи, расскажи, закрепи»:</a:t>
            </a:r>
          </a:p>
          <a:p>
            <a:pPr lvl="1">
              <a:buFont typeface="Wingdings" pitchFamily="2" charset="2"/>
              <a:buChar char="§"/>
            </a:pPr>
            <a:r>
              <a:rPr lang="ru-RU" sz="9600" dirty="0" smtClean="0"/>
              <a:t>показ видеофильма о гигиене полости рта; </a:t>
            </a:r>
          </a:p>
          <a:p>
            <a:pPr lvl="1">
              <a:buFont typeface="Wingdings" pitchFamily="2" charset="2"/>
              <a:buChar char="§"/>
            </a:pPr>
            <a:r>
              <a:rPr lang="ru-RU" sz="9600" dirty="0" smtClean="0"/>
              <a:t>рассказ о зубной пасте, зубной щетке с демонстрацией правил пользования ими на моделях;</a:t>
            </a:r>
          </a:p>
          <a:p>
            <a:pPr lvl="1">
              <a:buFont typeface="Wingdings" pitchFamily="2" charset="2"/>
              <a:buChar char="§"/>
            </a:pPr>
            <a:r>
              <a:rPr lang="ru-RU" sz="9600" dirty="0" smtClean="0"/>
              <a:t>практическая  часть в умывальных комнатах</a:t>
            </a:r>
          </a:p>
          <a:p>
            <a:pPr lvl="2">
              <a:buFont typeface="Wingdings" pitchFamily="2" charset="2"/>
              <a:buChar char="Ø"/>
            </a:pPr>
            <a:r>
              <a:rPr lang="ru-RU" sz="9600" dirty="0" smtClean="0"/>
              <a:t> детский сад №36</a:t>
            </a:r>
          </a:p>
          <a:p>
            <a:pPr lvl="2">
              <a:buFont typeface="Wingdings" pitchFamily="2" charset="2"/>
              <a:buChar char="Ø"/>
            </a:pPr>
            <a:r>
              <a:rPr lang="ru-RU" sz="9600" dirty="0" smtClean="0">
                <a:solidFill>
                  <a:srgbClr val="FF0000"/>
                </a:solidFill>
              </a:rPr>
              <a:t>36 </a:t>
            </a:r>
            <a:r>
              <a:rPr lang="ru-RU" sz="9600" dirty="0" smtClean="0"/>
              <a:t>дошкольников, </a:t>
            </a:r>
            <a:r>
              <a:rPr lang="ru-RU" sz="9600" dirty="0" smtClean="0">
                <a:solidFill>
                  <a:srgbClr val="FF0000"/>
                </a:solidFill>
              </a:rPr>
              <a:t>4</a:t>
            </a:r>
            <a:r>
              <a:rPr lang="ru-RU" sz="9600" dirty="0" smtClean="0"/>
              <a:t> добровольца ТГМУ</a:t>
            </a:r>
          </a:p>
          <a:p>
            <a:pPr marL="0" lvl="1" indent="0">
              <a:buNone/>
            </a:pPr>
            <a:endParaRPr lang="ru-RU" sz="8000" dirty="0" smtClean="0"/>
          </a:p>
          <a:p>
            <a:pPr marL="457200" lvl="1" indent="0">
              <a:buNone/>
            </a:pPr>
            <a:r>
              <a:rPr lang="ru-RU" sz="8000" dirty="0" smtClean="0"/>
              <a:t>.</a:t>
            </a:r>
          </a:p>
          <a:p>
            <a:pPr marL="457200" lvl="1" indent="0">
              <a:buNone/>
            </a:pPr>
            <a:endParaRPr lang="ru-RU" sz="4200" dirty="0" smtClean="0"/>
          </a:p>
          <a:p>
            <a:pPr lvl="1">
              <a:buFont typeface="Wingdings" pitchFamily="2" charset="2"/>
              <a:buChar char="Ø"/>
            </a:pPr>
            <a:endParaRPr lang="ru-RU" sz="4200" dirty="0" smtClean="0"/>
          </a:p>
          <a:p>
            <a:pPr lvl="1">
              <a:buFont typeface="Wingdings" pitchFamily="2" charset="2"/>
              <a:buChar char="Ø"/>
            </a:pPr>
            <a:endParaRPr lang="ru-RU" sz="4200" dirty="0" smtClean="0"/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b="1" dirty="0" smtClean="0"/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I</a:t>
            </a:r>
            <a:r>
              <a:rPr lang="ru-RU" dirty="0" smtClean="0">
                <a:solidFill>
                  <a:schemeClr val="accent2"/>
                </a:solidFill>
              </a:rPr>
              <a:t>.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ПОПУЛЯРИЗАЦИЯ ЗОЖ</a:t>
            </a:r>
            <a:endParaRPr lang="ru-R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27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Волонтёрство в стоматологии\ШКОЛЫ\IMG_30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492896"/>
            <a:ext cx="3888432" cy="25922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28794" y="1285860"/>
            <a:ext cx="5661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+mj-lt"/>
              </a:rPr>
              <a:t>УРОК ЗДОРОВЬЯ:</a:t>
            </a:r>
          </a:p>
          <a:p>
            <a:pPr algn="ctr"/>
            <a:r>
              <a:rPr lang="ru-RU" sz="2800" dirty="0" smtClean="0">
                <a:latin typeface="+mj-lt"/>
              </a:rPr>
              <a:t>ПОКАЖИ, РАССКАЖИ, ЗАКРЕПИ</a:t>
            </a:r>
            <a:endParaRPr lang="ru-RU" sz="2800" dirty="0">
              <a:latin typeface="+mj-lt"/>
            </a:endParaRPr>
          </a:p>
        </p:txBody>
      </p:sp>
      <p:pic>
        <p:nvPicPr>
          <p:cNvPr id="7" name="Picture 2" descr="F:\Волонтёрство в стоматологии\ДЕТСКИЙ САД\IMG_194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2708920"/>
            <a:ext cx="3184449" cy="23883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:\Волонтёрство в стоматологии\ДЕТСКИЙ САД\SDC1198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0160" y="4422899"/>
            <a:ext cx="3447836" cy="243510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I</a:t>
            </a:r>
            <a:r>
              <a:rPr lang="ru-RU" dirty="0" smtClean="0">
                <a:solidFill>
                  <a:schemeClr val="accent2"/>
                </a:solidFill>
              </a:rPr>
              <a:t>.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ПОПУЛЯРИЗАЦИЯ ЗОЖ</a:t>
            </a:r>
            <a:endParaRPr lang="ru-R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64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686800" cy="49553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u="sng" dirty="0" smtClean="0"/>
              <a:t>Май</a:t>
            </a:r>
            <a:r>
              <a:rPr lang="ru-RU" sz="2400" u="sng" dirty="0"/>
              <a:t>, октябрь, ноябрь 2015 </a:t>
            </a:r>
          </a:p>
          <a:p>
            <a:pPr marL="0" indent="0">
              <a:buNone/>
            </a:pPr>
            <a:r>
              <a:rPr lang="ru-RU" sz="2400" b="1" dirty="0" smtClean="0"/>
              <a:t>Международная образовательная программа «</a:t>
            </a:r>
            <a:r>
              <a:rPr lang="ru-RU" sz="2400" b="1" dirty="0"/>
              <a:t>Ослепительная улыбка на всю жизнь</a:t>
            </a:r>
            <a:r>
              <a:rPr lang="ru-RU" sz="2400" b="1" dirty="0" smtClean="0"/>
              <a:t>»</a:t>
            </a:r>
            <a:r>
              <a:rPr lang="ru-RU" sz="2400" dirty="0" smtClean="0"/>
              <a:t>, проводимая </a:t>
            </a:r>
            <a:r>
              <a:rPr lang="ru-RU" sz="2400" dirty="0"/>
              <a:t>при поддержке фирмы «</a:t>
            </a:r>
            <a:r>
              <a:rPr lang="ru-RU" sz="2400" dirty="0" err="1"/>
              <a:t>Colgate</a:t>
            </a:r>
            <a:r>
              <a:rPr lang="ru-RU" sz="2400" dirty="0"/>
              <a:t>» в начальных классах. </a:t>
            </a:r>
            <a:endParaRPr lang="ru-RU" sz="2400" b="1" dirty="0"/>
          </a:p>
          <a:p>
            <a:pPr>
              <a:buFont typeface="Wingdings" pitchFamily="2" charset="2"/>
              <a:buChar char="Ø"/>
            </a:pPr>
            <a:r>
              <a:rPr lang="ru-RU" sz="2400" dirty="0">
                <a:solidFill>
                  <a:srgbClr val="FF0000"/>
                </a:solidFill>
              </a:rPr>
              <a:t>500</a:t>
            </a:r>
            <a:r>
              <a:rPr lang="ru-RU" sz="2400" dirty="0"/>
              <a:t> учащихся средних школах № 18 и 12 г. Твери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/>
              <a:t>  добровольцы 3 курса стоматологического факультета</a:t>
            </a:r>
          </a:p>
        </p:txBody>
      </p:sp>
      <p:pic>
        <p:nvPicPr>
          <p:cNvPr id="6" name="Picture 2" descr="F:\Волонтёрство в стоматологии\ШКОЛЫ\IMG_293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300" y="4149080"/>
            <a:ext cx="3642308" cy="242820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Волонтёрство в стоматологии\ШКОЛЫ\IMG_327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0864" y="4149080"/>
            <a:ext cx="3760664" cy="250710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I</a:t>
            </a:r>
            <a:r>
              <a:rPr lang="ru-RU" dirty="0" smtClean="0">
                <a:solidFill>
                  <a:schemeClr val="accent2"/>
                </a:solidFill>
              </a:rPr>
              <a:t>.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ПОПУЛЯРИЗАЦИЯ ЗОЖ</a:t>
            </a:r>
            <a:endParaRPr lang="ru-R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94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71546"/>
            <a:ext cx="8686800" cy="48113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err="1" smtClean="0"/>
              <a:t>Флеш</a:t>
            </a:r>
            <a:r>
              <a:rPr lang="ru-RU" sz="3600" dirty="0" smtClean="0"/>
              <a:t>-мобы</a:t>
            </a:r>
          </a:p>
          <a:p>
            <a:pPr marL="0" indent="0">
              <a:buNone/>
            </a:pPr>
            <a:r>
              <a:rPr lang="ru-RU" sz="2100" u="sng" dirty="0" smtClean="0"/>
              <a:t>29.05.15</a:t>
            </a:r>
            <a:r>
              <a:rPr lang="ru-RU" sz="2100" dirty="0" smtClean="0"/>
              <a:t>- День отказа от курения </a:t>
            </a:r>
          </a:p>
          <a:p>
            <a:pPr lvl="1">
              <a:buFont typeface="Wingdings" pitchFamily="2" charset="2"/>
              <a:buChar char="Ø"/>
            </a:pPr>
            <a:r>
              <a:rPr lang="ru-RU" sz="2100" dirty="0" smtClean="0">
                <a:solidFill>
                  <a:srgbClr val="FF0000"/>
                </a:solidFill>
              </a:rPr>
              <a:t>350</a:t>
            </a:r>
            <a:r>
              <a:rPr lang="ru-RU" sz="2100" dirty="0" smtClean="0"/>
              <a:t> участников</a:t>
            </a:r>
          </a:p>
          <a:p>
            <a:pPr marL="0" indent="0">
              <a:buNone/>
            </a:pPr>
            <a:r>
              <a:rPr lang="ru-RU" sz="2100" u="sng" dirty="0" smtClean="0"/>
              <a:t>03.10.15</a:t>
            </a:r>
            <a:r>
              <a:rPr lang="ru-RU" sz="2100" dirty="0" smtClean="0"/>
              <a:t>- тематический танцевальный</a:t>
            </a:r>
          </a:p>
          <a:p>
            <a:pPr marL="0" indent="0">
              <a:buNone/>
            </a:pPr>
            <a:r>
              <a:rPr lang="ru-RU" sz="2100" dirty="0" err="1" smtClean="0"/>
              <a:t>флеш</a:t>
            </a:r>
            <a:r>
              <a:rPr lang="ru-RU" sz="2100" dirty="0" smtClean="0"/>
              <a:t>-моб в </a:t>
            </a:r>
            <a:r>
              <a:rPr lang="ru-RU" sz="2100" dirty="0"/>
              <a:t>рамках Всероссийского </a:t>
            </a:r>
            <a:endParaRPr lang="ru-RU" sz="2100" dirty="0" smtClean="0"/>
          </a:p>
          <a:p>
            <a:pPr marL="0" indent="0">
              <a:buNone/>
            </a:pPr>
            <a:r>
              <a:rPr lang="ru-RU" sz="2100" dirty="0" smtClean="0"/>
              <a:t>проекта </a:t>
            </a:r>
            <a:r>
              <a:rPr lang="ru-RU" sz="2100" dirty="0"/>
              <a:t>«Не курите в белых халатах</a:t>
            </a:r>
            <a:r>
              <a:rPr lang="ru-RU" sz="2100" dirty="0" smtClean="0"/>
              <a:t>»</a:t>
            </a:r>
          </a:p>
          <a:p>
            <a:pPr lvl="1">
              <a:buFont typeface="Wingdings" pitchFamily="2" charset="2"/>
              <a:buChar char="Ø"/>
            </a:pPr>
            <a:r>
              <a:rPr lang="ru-RU" sz="2100" dirty="0" smtClean="0">
                <a:solidFill>
                  <a:srgbClr val="FF0000"/>
                </a:solidFill>
              </a:rPr>
              <a:t>85</a:t>
            </a:r>
            <a:r>
              <a:rPr lang="ru-RU" sz="2100" dirty="0" smtClean="0"/>
              <a:t> участников</a:t>
            </a:r>
            <a:endParaRPr lang="ru-RU" sz="21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http://tvergma.ru/upload/iblock/23b/3.-konkurs-plakatov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5807" y="928670"/>
            <a:ext cx="3128193" cy="207731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tvergma.ru/upload/iblock/075/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01816" y="260647"/>
            <a:ext cx="1828800" cy="127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tvergma.ru/upload/iblock/c48/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00" y="4416373"/>
            <a:ext cx="3687648" cy="244162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tvergma.ru/upload/iblock/054/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4114634"/>
            <a:ext cx="4143372" cy="274336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tvergma.ru/upload/iblock/e49/antitabachnye-aktivisty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2104" y="2571744"/>
            <a:ext cx="3041896" cy="21338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I</a:t>
            </a:r>
            <a:r>
              <a:rPr lang="ru-RU" dirty="0" smtClean="0">
                <a:solidFill>
                  <a:schemeClr val="accent2"/>
                </a:solidFill>
              </a:rPr>
              <a:t>.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ПОПУЛЯРИЗАЦИЯ ЗОЖ</a:t>
            </a:r>
            <a:endParaRPr lang="ru-R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67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04664"/>
            <a:ext cx="8686800" cy="8382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dirty="0" smtClean="0"/>
              <a:t>Добровольческая деятельность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7939608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u="sng" dirty="0" smtClean="0"/>
              <a:t>Добровольчество</a:t>
            </a:r>
            <a:r>
              <a:rPr lang="ru-RU" b="1" dirty="0"/>
              <a:t> </a:t>
            </a:r>
            <a:r>
              <a:rPr lang="ru-RU" dirty="0" smtClean="0"/>
              <a:t>- </a:t>
            </a:r>
            <a:r>
              <a:rPr lang="ru-RU" dirty="0"/>
              <a:t>это участие людей независимо от возраста, расы, пола и вероисповеданий в мероприятиях, направленных на решение социальных, культурных, экономических, экологических проблем в обществе, не связанных с извлечением прибыли</a:t>
            </a:r>
            <a:endParaRPr lang="ru-RU" u="sng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666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u="sng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04.12.15 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Научно-образовательный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, физкультурно-оздоровительный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фестиваль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«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Здоровая и счастливая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»</a:t>
            </a:r>
          </a:p>
          <a:p>
            <a:pPr lvl="1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450 </a:t>
            </a:r>
            <a:r>
              <a:rPr lang="ru-RU" dirty="0" smtClean="0"/>
              <a:t>участников</a:t>
            </a:r>
            <a:endParaRPr lang="ru-RU" dirty="0"/>
          </a:p>
          <a:p>
            <a:pPr lvl="1">
              <a:buFont typeface="Wingdings" pitchFamily="2" charset="2"/>
              <a:buChar char="Ø"/>
            </a:pPr>
            <a:r>
              <a:rPr lang="ru-RU" sz="2400" dirty="0" smtClean="0"/>
              <a:t>проведены мастер-классы и  семинары, </a:t>
            </a:r>
          </a:p>
          <a:p>
            <a:pPr lvl="1">
              <a:buFont typeface="Wingdings" pitchFamily="2" charset="2"/>
              <a:buChar char="Ø"/>
            </a:pPr>
            <a:r>
              <a:rPr lang="ru-RU" sz="2400" dirty="0" smtClean="0"/>
              <a:t>организованы конкурсные площадки </a:t>
            </a:r>
            <a:r>
              <a:rPr lang="ru-RU" sz="2400" dirty="0"/>
              <a:t>(«Здоровая мама – здоровый малыш» «Здоровое питание», «Летящая походка», «В здоровом теле - здоровый зуб», «Весёлая зарядка» </a:t>
            </a:r>
            <a:endParaRPr lang="ru-RU" sz="2400" dirty="0" smtClean="0"/>
          </a:p>
          <a:p>
            <a:pPr lvl="1">
              <a:buFont typeface="Wingdings" pitchFamily="2" charset="2"/>
              <a:buChar char="Ø"/>
            </a:pPr>
            <a:r>
              <a:rPr lang="ru-RU" sz="2400" dirty="0" smtClean="0"/>
              <a:t>организованы физкультурно-оздоровительные площадки 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I</a:t>
            </a:r>
            <a:r>
              <a:rPr lang="ru-RU" dirty="0" smtClean="0">
                <a:solidFill>
                  <a:schemeClr val="accent2"/>
                </a:solidFill>
              </a:rPr>
              <a:t>.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ПОПУЛЯРИЗАЦИЯ ЗОЖ</a:t>
            </a:r>
            <a:endParaRPr lang="ru-R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63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399" y="358552"/>
            <a:ext cx="8686800" cy="8382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2400" b="1" dirty="0">
                <a:solidFill>
                  <a:schemeClr val="tx1"/>
                </a:solidFill>
                <a:latin typeface="+mj-lt"/>
              </a:rPr>
              <a:t/>
            </a:r>
            <a:br>
              <a:rPr lang="ru-RU" sz="2400" b="1" dirty="0">
                <a:solidFill>
                  <a:schemeClr val="tx1"/>
                </a:solidFill>
                <a:latin typeface="+mj-lt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04.12.15. фестиваль 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«Здоровая и счастливая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»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физкультурно-оздоровительные площадки </a:t>
            </a:r>
            <a:r>
              <a:rPr lang="ru-RU" sz="2400" dirty="0" smtClean="0">
                <a:latin typeface="+mj-lt"/>
              </a:rPr>
              <a:t/>
            </a:r>
            <a:br>
              <a:rPr lang="ru-RU" sz="2400" dirty="0" smtClean="0">
                <a:latin typeface="+mj-lt"/>
              </a:rPr>
            </a:br>
            <a:r>
              <a:rPr lang="ru-RU" sz="2400" b="1" dirty="0">
                <a:solidFill>
                  <a:schemeClr val="tx1"/>
                </a:solidFill>
                <a:latin typeface="+mj-lt"/>
              </a:rPr>
              <a:t/>
            </a:r>
            <a:br>
              <a:rPr lang="ru-RU" sz="2400" b="1" dirty="0">
                <a:solidFill>
                  <a:schemeClr val="tx1"/>
                </a:solidFill>
                <a:latin typeface="+mj-lt"/>
              </a:rPr>
            </a:br>
            <a:endParaRPr lang="ru-RU" sz="2400" dirty="0">
              <a:latin typeface="+mj-lt"/>
            </a:endParaRPr>
          </a:p>
        </p:txBody>
      </p:sp>
      <p:pic>
        <p:nvPicPr>
          <p:cNvPr id="19458" name="Picture 2" descr="F:\Квартальные программы 2015\Четвёртый квартал\Фестиваль Здоровая и счастливая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5983" y="3428999"/>
            <a:ext cx="4860542" cy="324036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Квартальные программы 2015\Четвёртый квартал\Фестиваль Здоровая и счастливая\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5" y="1124744"/>
            <a:ext cx="5076564" cy="338437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Квартальные программы 2015\Четвёртый квартал\Фестиваль Здоровая и счастливая\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1700808"/>
            <a:ext cx="4604773" cy="306984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Квартальные программы 2015\Четвёртый квартал\Фестиваль Здоровая и счастливая\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134" y="3906402"/>
            <a:ext cx="4398392" cy="293226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87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1535767"/>
            <a:ext cx="4502304" cy="5322233"/>
          </a:xfrm>
        </p:spPr>
        <p:txBody>
          <a:bodyPr>
            <a:normAutofit lnSpcReduction="10000"/>
          </a:bodyPr>
          <a:lstStyle/>
          <a:p>
            <a:pPr marL="57150" indent="0">
              <a:buNone/>
            </a:pPr>
            <a:r>
              <a:rPr lang="ru-RU" sz="2800" b="1" dirty="0" smtClean="0"/>
              <a:t>Стоматологическая площадка</a:t>
            </a:r>
          </a:p>
          <a:p>
            <a:pPr marL="57150" indent="0">
              <a:buNone/>
            </a:pPr>
            <a:r>
              <a:rPr lang="ru-RU" sz="2400" dirty="0" smtClean="0"/>
              <a:t>«</a:t>
            </a:r>
            <a:r>
              <a:rPr lang="ru-RU" sz="2400" dirty="0"/>
              <a:t>В здоровом теле – здоровый зуб</a:t>
            </a:r>
            <a:r>
              <a:rPr lang="ru-RU" sz="2400" dirty="0" smtClean="0"/>
              <a:t>»</a:t>
            </a:r>
            <a:r>
              <a:rPr lang="ru-RU" sz="2400" dirty="0"/>
              <a:t> </a:t>
            </a:r>
            <a:endParaRPr lang="ru-RU" sz="2400" dirty="0" smtClean="0"/>
          </a:p>
          <a:p>
            <a:pPr marL="57150" indent="0">
              <a:buNone/>
            </a:pPr>
            <a:r>
              <a:rPr lang="ru-RU" sz="2400" dirty="0" smtClean="0"/>
              <a:t>(</a:t>
            </a:r>
            <a:r>
              <a:rPr lang="ru-RU" sz="2400" dirty="0"/>
              <a:t>на базе средней школы пос. Заволжский)</a:t>
            </a:r>
            <a:r>
              <a:rPr lang="ru-RU" sz="2400" dirty="0" smtClean="0"/>
              <a:t>. </a:t>
            </a:r>
          </a:p>
          <a:p>
            <a:pPr marL="57150" indent="0">
              <a:buNone/>
            </a:pPr>
            <a:r>
              <a:rPr lang="ru-RU" sz="2400" b="1" dirty="0" smtClean="0"/>
              <a:t>Урок </a:t>
            </a:r>
            <a:r>
              <a:rPr lang="ru-RU" sz="2400" b="1" dirty="0"/>
              <a:t>здоровья «Профилактика </a:t>
            </a:r>
            <a:endParaRPr lang="ru-RU" sz="2400" b="1" dirty="0" smtClean="0"/>
          </a:p>
          <a:p>
            <a:pPr marL="57150" indent="0">
              <a:buNone/>
            </a:pPr>
            <a:r>
              <a:rPr lang="ru-RU" sz="2400" b="1" dirty="0" smtClean="0"/>
              <a:t>стоматологических </a:t>
            </a:r>
            <a:r>
              <a:rPr lang="ru-RU" sz="2400" b="1" dirty="0"/>
              <a:t>заболеваний у  подростков</a:t>
            </a:r>
            <a:r>
              <a:rPr lang="ru-RU" sz="2400" b="1" dirty="0" smtClean="0"/>
              <a:t>»</a:t>
            </a:r>
          </a:p>
          <a:p>
            <a:pPr marL="514350" indent="-457200">
              <a:buFont typeface="Wingdings" pitchFamily="2" charset="2"/>
              <a:buChar char="Ø"/>
            </a:pPr>
            <a:r>
              <a:rPr lang="ru-RU" sz="2400" dirty="0" smtClean="0"/>
              <a:t>Проведен профилактический осмотр полости рта у 100 </a:t>
            </a:r>
            <a:r>
              <a:rPr lang="ru-RU" sz="2400" dirty="0"/>
              <a:t>девушек в возрасте 15 лет </a:t>
            </a:r>
          </a:p>
          <a:p>
            <a:endParaRPr lang="ru-RU" dirty="0"/>
          </a:p>
        </p:txBody>
      </p:sp>
      <p:pic>
        <p:nvPicPr>
          <p:cNvPr id="5" name="Picture 2" descr="F:\Волонтёрство в стоматологии\ШКОЛЫ\IMG_065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8783" y="1412776"/>
            <a:ext cx="3240362" cy="216024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Волонтёрство в стоматологии\ШКОЛЫ\IMG_057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861048"/>
            <a:ext cx="3981881" cy="265458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11399" y="358552"/>
            <a:ext cx="8686800" cy="8382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lvl="1" algn="ctr" rtl="0">
              <a:spcBef>
                <a:spcPct val="0"/>
              </a:spcBef>
            </a:pPr>
            <a:r>
              <a:rPr lang="ru-RU" sz="2400" b="1" kern="0" dirty="0" smtClean="0">
                <a:solidFill>
                  <a:schemeClr val="tx1"/>
                </a:solidFill>
              </a:rPr>
              <a:t/>
            </a:r>
            <a:br>
              <a:rPr lang="ru-RU" sz="2400" b="1" kern="0" dirty="0" smtClean="0">
                <a:solidFill>
                  <a:schemeClr val="tx1"/>
                </a:solidFill>
              </a:rPr>
            </a:br>
            <a:r>
              <a:rPr lang="ru-RU" sz="24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04.12.15. фестиваль  «Здоровая и счастливая»</a:t>
            </a:r>
            <a:r>
              <a:rPr lang="ru-RU" sz="2400" kern="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br>
              <a:rPr lang="ru-RU" sz="2400" kern="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</a:br>
            <a:r>
              <a:rPr lang="ru-RU" sz="24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физкультурно-оздоровительные площадки </a:t>
            </a:r>
            <a:r>
              <a:rPr lang="ru-RU" sz="2400" kern="0" dirty="0" smtClean="0">
                <a:solidFill>
                  <a:sysClr val="windowText" lastClr="000000"/>
                </a:solidFill>
              </a:rPr>
              <a:t/>
            </a:r>
            <a:br>
              <a:rPr lang="ru-RU" sz="2400" kern="0" dirty="0" smtClean="0">
                <a:solidFill>
                  <a:sysClr val="windowText" lastClr="000000"/>
                </a:solidFill>
              </a:rPr>
            </a:br>
            <a:r>
              <a:rPr lang="ru-RU" sz="2400" b="1" kern="0" dirty="0" smtClean="0">
                <a:solidFill>
                  <a:schemeClr val="tx1"/>
                </a:solidFill>
              </a:rPr>
              <a:t/>
            </a:r>
            <a:br>
              <a:rPr lang="ru-RU" sz="2400" b="1" kern="0" dirty="0" smtClean="0">
                <a:solidFill>
                  <a:schemeClr val="tx1"/>
                </a:solidFill>
              </a:rPr>
            </a:br>
            <a:endParaRPr lang="ru-RU" sz="24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30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Участие в спортивных мероприятиях</a:t>
            </a:r>
          </a:p>
          <a:p>
            <a:endParaRPr lang="ru-RU" dirty="0" smtClean="0"/>
          </a:p>
          <a:p>
            <a:r>
              <a:rPr lang="ru-RU" b="1" dirty="0" smtClean="0"/>
              <a:t>Участие </a:t>
            </a:r>
            <a:r>
              <a:rPr lang="ru-RU" b="1" dirty="0"/>
              <a:t>в региональном этапе Всероссийского </a:t>
            </a:r>
            <a:r>
              <a:rPr lang="ru-RU" b="1" dirty="0" smtClean="0"/>
              <a:t> </a:t>
            </a:r>
            <a:r>
              <a:rPr lang="ru-RU" b="1" dirty="0"/>
              <a:t>мероприятия «Лыжня России - 2015»  21.02.15 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FF0000"/>
                </a:solidFill>
              </a:rPr>
              <a:t>85</a:t>
            </a:r>
            <a:r>
              <a:rPr lang="ru-RU" dirty="0"/>
              <a:t> </a:t>
            </a:r>
            <a:r>
              <a:rPr lang="ru-RU" dirty="0" smtClean="0"/>
              <a:t>обучающиеся ТГМУ, </a:t>
            </a:r>
            <a:r>
              <a:rPr lang="ru-RU" dirty="0"/>
              <a:t>студенты вузов г. </a:t>
            </a:r>
            <a:r>
              <a:rPr lang="ru-RU" dirty="0" smtClean="0"/>
              <a:t>Твери</a:t>
            </a: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I</a:t>
            </a:r>
            <a:r>
              <a:rPr lang="ru-RU" dirty="0" smtClean="0">
                <a:solidFill>
                  <a:schemeClr val="accent2"/>
                </a:solidFill>
              </a:rPr>
              <a:t>.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ПОПУЛЯРИЗАЦИЯ ЗОЖ</a:t>
            </a:r>
            <a:endParaRPr lang="ru-R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33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259491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День здоровья и спорта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14-15.05.15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- </a:t>
            </a:r>
            <a:r>
              <a:rPr lang="ru-RU" b="1" dirty="0">
                <a:solidFill>
                  <a:srgbClr val="FF0000"/>
                </a:solidFill>
              </a:rPr>
              <a:t>2300</a:t>
            </a:r>
            <a:r>
              <a:rPr lang="ru-RU" b="1" dirty="0"/>
              <a:t> </a:t>
            </a:r>
            <a:r>
              <a:rPr lang="ru-RU" dirty="0"/>
              <a:t>участников </a:t>
            </a:r>
            <a:endParaRPr lang="ru-RU" dirty="0" smtClean="0"/>
          </a:p>
          <a:p>
            <a:pPr marL="0" indent="0">
              <a:buNone/>
            </a:pPr>
            <a:r>
              <a:rPr lang="ru-RU" sz="2400" dirty="0" smtClean="0"/>
              <a:t>(</a:t>
            </a:r>
            <a:r>
              <a:rPr lang="ru-RU" sz="2400" dirty="0"/>
              <a:t>обучающиеся, преподаватели, сотрудники ТГМУ)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5" name="Picture 2" descr="http://tvergma.ru/upload/iblock/693/6.-zaryadka-dlya-sotrudnikov-tgmu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6614" y="3573016"/>
            <a:ext cx="4567874" cy="299766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tvergma.ru/upload/iblock/1b1/1.-vystuplenie-gruppy-chirliding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7525" y="928670"/>
            <a:ext cx="3206475" cy="21293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F:\УВР16\от Батулиной 2015\день здоровья\IMG_007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994" y="3717032"/>
            <a:ext cx="2954882" cy="221616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F:\УВР16\от Батулиной 2015\день здоровья\IMG_008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1035" y="4503807"/>
            <a:ext cx="2824349" cy="211826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I</a:t>
            </a:r>
            <a:r>
              <a:rPr lang="ru-RU" dirty="0" smtClean="0">
                <a:solidFill>
                  <a:schemeClr val="accent2"/>
                </a:solidFill>
              </a:rPr>
              <a:t>.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ПОПУЛЯРИЗАЦИЯ ЗОЖ</a:t>
            </a:r>
            <a:endParaRPr lang="ru-R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87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224" y="1381092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Участие в общегородской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акции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«Я не курю»,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31.05.15-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Всемирный день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без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табака  </a:t>
            </a:r>
          </a:p>
          <a:p>
            <a:pPr lvl="1">
              <a:buFont typeface="Wingdings" pitchFamily="2" charset="2"/>
              <a:buChar char="Ø"/>
            </a:pPr>
            <a:r>
              <a:rPr lang="ru-RU" sz="2400" dirty="0" smtClean="0"/>
              <a:t>массовая </a:t>
            </a:r>
            <a:r>
              <a:rPr lang="ru-RU" sz="2400" dirty="0"/>
              <a:t>акция с </a:t>
            </a:r>
            <a:r>
              <a:rPr lang="ru-RU" sz="2400" dirty="0" smtClean="0"/>
              <a:t>участием обучающихся </a:t>
            </a:r>
            <a:r>
              <a:rPr lang="ru-RU" sz="2400" dirty="0"/>
              <a:t>ТГМУ</a:t>
            </a:r>
          </a:p>
          <a:p>
            <a:pPr lvl="1" fontAlgn="base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FF0000"/>
                </a:solidFill>
              </a:rPr>
              <a:t>17</a:t>
            </a:r>
            <a:r>
              <a:rPr lang="ru-RU" sz="2400" dirty="0" smtClean="0"/>
              <a:t> сертификатов (</a:t>
            </a:r>
            <a:r>
              <a:rPr lang="ru-RU" sz="2400" dirty="0">
                <a:solidFill>
                  <a:srgbClr val="FF0000"/>
                </a:solidFill>
              </a:rPr>
              <a:t>12 </a:t>
            </a:r>
            <a:r>
              <a:rPr lang="ru-RU" sz="2400" dirty="0" smtClean="0">
                <a:solidFill>
                  <a:srgbClr val="FF0000"/>
                </a:solidFill>
              </a:rPr>
              <a:t>– золотых</a:t>
            </a:r>
            <a:r>
              <a:rPr lang="ru-RU" sz="2400" dirty="0" smtClean="0"/>
              <a:t>) </a:t>
            </a:r>
          </a:p>
          <a:p>
            <a:pPr marL="457200" lvl="1" indent="0" fontAlgn="base">
              <a:buNone/>
            </a:pPr>
            <a:r>
              <a:rPr lang="ru-RU" sz="2400" dirty="0" smtClean="0"/>
              <a:t>– </a:t>
            </a:r>
            <a:r>
              <a:rPr lang="ru-RU" sz="2400" dirty="0"/>
              <a:t>подготовка к выполнению </a:t>
            </a:r>
            <a:endParaRPr lang="ru-RU" sz="2400" dirty="0" smtClean="0"/>
          </a:p>
          <a:p>
            <a:pPr marL="457200" lvl="1" indent="0" fontAlgn="base">
              <a:buNone/>
            </a:pPr>
            <a:r>
              <a:rPr lang="ru-RU" sz="2400" dirty="0" smtClean="0"/>
              <a:t>нормативов </a:t>
            </a:r>
            <a:r>
              <a:rPr lang="ru-RU" sz="2400" dirty="0"/>
              <a:t>Всероссийского </a:t>
            </a:r>
            <a:endParaRPr lang="ru-RU" sz="2400" dirty="0" smtClean="0"/>
          </a:p>
          <a:p>
            <a:pPr marL="457200" lvl="1" indent="0" fontAlgn="base">
              <a:buNone/>
            </a:pPr>
            <a:r>
              <a:rPr lang="ru-RU" sz="2400" dirty="0" smtClean="0"/>
              <a:t>физкультурно-спортивного</a:t>
            </a:r>
          </a:p>
          <a:p>
            <a:pPr marL="457200" lvl="1" indent="0" fontAlgn="base">
              <a:buNone/>
            </a:pPr>
            <a:r>
              <a:rPr lang="ru-RU" sz="2400" dirty="0" smtClean="0"/>
              <a:t>комплекса </a:t>
            </a:r>
            <a:r>
              <a:rPr lang="ru-RU" sz="2400" dirty="0"/>
              <a:t>«</a:t>
            </a:r>
            <a:r>
              <a:rPr lang="ru-RU" sz="2400" dirty="0" smtClean="0"/>
              <a:t>ГТО»</a:t>
            </a:r>
            <a:endParaRPr lang="ru-RU" sz="2400" dirty="0"/>
          </a:p>
          <a:p>
            <a:endParaRPr lang="ru-RU" dirty="0"/>
          </a:p>
        </p:txBody>
      </p:sp>
      <p:pic>
        <p:nvPicPr>
          <p:cNvPr id="4" name="Рисунок 3" descr="F:\DCIM\105HP630\HPIM6899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3906" y="285728"/>
            <a:ext cx="3170094" cy="216368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Рисунок 4" descr="C:\Users\Admin\AppData\Local\Temp\HZ$D.234.3996\DSCN0749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486761" y="3356992"/>
            <a:ext cx="2376263" cy="264429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Объект 3" descr="C:\Users\Admin\AppData\Local\Temp\HZ$D.234.4000\DSCN0755.jpg"/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5689" y="4787150"/>
            <a:ext cx="2916324" cy="194691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I</a:t>
            </a:r>
            <a:r>
              <a:rPr lang="ru-RU" dirty="0" smtClean="0">
                <a:solidFill>
                  <a:schemeClr val="accent2"/>
                </a:solidFill>
              </a:rPr>
              <a:t>.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ПОПУЛЯРИЗАЦИЯ ЗОЖ</a:t>
            </a:r>
            <a:endParaRPr lang="ru-R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69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964488" cy="35310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День здоровья и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спорта </a:t>
            </a:r>
            <a:r>
              <a:rPr lang="ru-RU" dirty="0" smtClean="0">
                <a:latin typeface="+mj-lt"/>
              </a:rPr>
              <a:t>19.09.15</a:t>
            </a:r>
          </a:p>
          <a:p>
            <a:pPr marL="0" indent="0">
              <a:buNone/>
            </a:pPr>
            <a:r>
              <a:rPr lang="ru-RU" dirty="0" smtClean="0"/>
              <a:t>Спортивно-оздоровительный лагерь «Медик»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250 </a:t>
            </a:r>
            <a:r>
              <a:rPr lang="ru-RU" dirty="0" smtClean="0"/>
              <a:t>участников</a:t>
            </a:r>
          </a:p>
        </p:txBody>
      </p:sp>
      <p:pic>
        <p:nvPicPr>
          <p:cNvPr id="10" name="Picture 4" descr="F:\ФОТО\Протас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2492895"/>
            <a:ext cx="5688632" cy="407931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I</a:t>
            </a:r>
            <a:r>
              <a:rPr lang="ru-RU" dirty="0" smtClean="0">
                <a:solidFill>
                  <a:schemeClr val="accent2"/>
                </a:solidFill>
              </a:rPr>
              <a:t>.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ПОПУЛЯРИЗАЦИЯ ЗОЖ</a:t>
            </a:r>
            <a:endParaRPr lang="ru-R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9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24509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u="sng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24.10.15.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Спортивно-игровое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мероприятие «Курс Веревочного Единения Студентов Тверского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ГМУ» 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</a:rPr>
              <a:t>90</a:t>
            </a:r>
            <a:r>
              <a:rPr lang="ru-RU" dirty="0" smtClean="0"/>
              <a:t> участников</a:t>
            </a:r>
            <a:endParaRPr lang="ru-RU" dirty="0"/>
          </a:p>
          <a:p>
            <a:endParaRPr lang="ru-RU" dirty="0"/>
          </a:p>
        </p:txBody>
      </p:sp>
      <p:pic>
        <p:nvPicPr>
          <p:cNvPr id="29698" name="Picture 2" descr="http://tvergma.ru/upload/iblock/5ce/4._etap_propas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3950010"/>
            <a:ext cx="3445264" cy="22946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Picture 6" descr="http://tvergma.ru/upload/iblock/7f0/7._dovolnye_i_schastlivye_uchastniki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70210" y="4581128"/>
            <a:ext cx="3363820" cy="195283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tvergma.ru/upload/iblock/fdc/5._komanda_so_svoim_kuratorom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2785302"/>
            <a:ext cx="3491880" cy="231200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I</a:t>
            </a:r>
            <a:r>
              <a:rPr lang="ru-RU" dirty="0" smtClean="0">
                <a:solidFill>
                  <a:schemeClr val="accent2"/>
                </a:solidFill>
              </a:rPr>
              <a:t>.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ПОПУЛЯРИЗАЦИЯ ЗОЖ</a:t>
            </a:r>
            <a:endParaRPr lang="ru-R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58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accent2"/>
                </a:solidFill>
              </a:rPr>
              <a:t/>
            </a:r>
            <a:br>
              <a:rPr lang="ru-RU" sz="1800" b="1" dirty="0" smtClean="0">
                <a:solidFill>
                  <a:schemeClr val="accent2"/>
                </a:solidFill>
              </a:rPr>
            </a:br>
            <a:r>
              <a:rPr lang="en-US" sz="2000" b="1" dirty="0" smtClean="0">
                <a:solidFill>
                  <a:schemeClr val="accent2"/>
                </a:solidFill>
              </a:rPr>
              <a:t>II</a:t>
            </a:r>
            <a:r>
              <a:rPr lang="ru-RU" sz="2000" b="1" dirty="0" smtClean="0">
                <a:solidFill>
                  <a:schemeClr val="accent2"/>
                </a:solidFill>
              </a:rPr>
              <a:t>. </a:t>
            </a:r>
            <a:r>
              <a:rPr lang="ru-RU" sz="2000" b="1" dirty="0">
                <a:solidFill>
                  <a:schemeClr val="accent2"/>
                </a:solidFill>
              </a:rPr>
              <a:t>Профилактика </a:t>
            </a:r>
            <a:r>
              <a:rPr lang="ru-RU" sz="2000" b="1" dirty="0" err="1">
                <a:solidFill>
                  <a:schemeClr val="accent2"/>
                </a:solidFill>
              </a:rPr>
              <a:t>аддиктивного</a:t>
            </a:r>
            <a:r>
              <a:rPr lang="ru-RU" sz="2000" b="1" dirty="0">
                <a:solidFill>
                  <a:schemeClr val="accent2"/>
                </a:solidFill>
              </a:rPr>
              <a:t> поведения в молодежной </a:t>
            </a:r>
            <a:r>
              <a:rPr lang="ru-RU" sz="2000" b="1" dirty="0" smtClean="0">
                <a:solidFill>
                  <a:schemeClr val="accent2"/>
                </a:solidFill>
              </a:rPr>
              <a:t>среде</a:t>
            </a:r>
            <a:br>
              <a:rPr lang="ru-RU" sz="2000" b="1" dirty="0" smtClean="0">
                <a:solidFill>
                  <a:schemeClr val="accent2"/>
                </a:solidFill>
              </a:rPr>
            </a:br>
            <a:r>
              <a:rPr lang="ru-RU" sz="2000" b="1" dirty="0" smtClean="0"/>
              <a:t> ПРОЕКТ НАРКОБЕЗОПАСНОСТЬ</a:t>
            </a: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2586" y="1021844"/>
            <a:ext cx="8686800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100" b="1" dirty="0" smtClean="0"/>
          </a:p>
          <a:p>
            <a:pPr marL="0" indent="0">
              <a:buNone/>
            </a:pPr>
            <a:r>
              <a:rPr lang="ru-RU" sz="2200" u="sng" dirty="0" smtClean="0">
                <a:solidFill>
                  <a:schemeClr val="accent2">
                    <a:lumMod val="50000"/>
                  </a:schemeClr>
                </a:solidFill>
              </a:rPr>
              <a:t>02.04.15.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Совместные 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</a:rPr>
              <a:t>семинары-конференции ТГМУ МЗ РФ и ФСКН России управление по Тверской 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области </a:t>
            </a:r>
          </a:p>
          <a:p>
            <a:r>
              <a:rPr lang="ru-RU" sz="2200" b="1" dirty="0" smtClean="0"/>
              <a:t>«Рок </a:t>
            </a:r>
            <a:r>
              <a:rPr lang="ru-RU" sz="2200" b="1" dirty="0"/>
              <a:t>и наркотики. Взгляд студента медика</a:t>
            </a:r>
            <a:r>
              <a:rPr lang="ru-RU" sz="2200" b="1" dirty="0" smtClean="0"/>
              <a:t>»</a:t>
            </a:r>
          </a:p>
          <a:p>
            <a:pPr lvl="2"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FF0000"/>
                </a:solidFill>
              </a:rPr>
              <a:t>413</a:t>
            </a:r>
            <a:r>
              <a:rPr lang="ru-RU" sz="2200" dirty="0" smtClean="0"/>
              <a:t> участников (обучающиеся ТГМУ и ученики средней школы №17 </a:t>
            </a:r>
            <a:r>
              <a:rPr lang="ru-RU" sz="2200" dirty="0" err="1" smtClean="0"/>
              <a:t>г.Твери</a:t>
            </a:r>
            <a:r>
              <a:rPr lang="ru-RU" sz="2200" dirty="0" smtClean="0"/>
              <a:t>) </a:t>
            </a:r>
          </a:p>
          <a:p>
            <a:pPr marL="0" indent="0">
              <a:buNone/>
            </a:pPr>
            <a:r>
              <a:rPr lang="ru-RU" sz="2200" u="sng" dirty="0"/>
              <a:t>24-26.03.15, 02-24.04.15., 04.06.15</a:t>
            </a:r>
          </a:p>
          <a:p>
            <a:r>
              <a:rPr lang="ru-RU" sz="2200" b="1" dirty="0" smtClean="0"/>
              <a:t>«</a:t>
            </a:r>
            <a:r>
              <a:rPr lang="ru-RU" sz="2200" b="1" dirty="0"/>
              <a:t>О гражданской и юридической </a:t>
            </a:r>
            <a:endParaRPr lang="ru-RU" sz="2200" b="1" dirty="0" smtClean="0"/>
          </a:p>
          <a:p>
            <a:pPr marL="0" indent="0">
              <a:buNone/>
            </a:pPr>
            <a:r>
              <a:rPr lang="ru-RU" sz="2200" b="1" dirty="0" smtClean="0"/>
              <a:t>ответственности </a:t>
            </a:r>
            <a:r>
              <a:rPr lang="ru-RU" sz="2200" b="1" dirty="0"/>
              <a:t>будущего врача </a:t>
            </a:r>
            <a:endParaRPr lang="ru-RU" sz="2200" b="1" dirty="0" smtClean="0"/>
          </a:p>
          <a:p>
            <a:pPr marL="0" indent="0">
              <a:buNone/>
            </a:pPr>
            <a:r>
              <a:rPr lang="ru-RU" sz="2200" b="1" dirty="0" smtClean="0"/>
              <a:t>перед </a:t>
            </a:r>
            <a:r>
              <a:rPr lang="ru-RU" sz="2200" b="1" dirty="0"/>
              <a:t>угрозой немедицинского </a:t>
            </a:r>
            <a:endParaRPr lang="ru-RU" sz="2200" b="1" dirty="0" smtClean="0"/>
          </a:p>
          <a:p>
            <a:pPr marL="0" indent="0">
              <a:buNone/>
            </a:pPr>
            <a:r>
              <a:rPr lang="ru-RU" sz="2200" b="1" dirty="0" smtClean="0"/>
              <a:t>употребления </a:t>
            </a:r>
            <a:r>
              <a:rPr lang="ru-RU" sz="2200" b="1" dirty="0" err="1"/>
              <a:t>психоактивных</a:t>
            </a:r>
            <a:r>
              <a:rPr lang="ru-RU" sz="2200" b="1" dirty="0"/>
              <a:t> </a:t>
            </a:r>
            <a:r>
              <a:rPr lang="ru-RU" sz="2200" b="1" dirty="0" smtClean="0"/>
              <a:t>веществ»</a:t>
            </a:r>
          </a:p>
          <a:p>
            <a:pPr lvl="1"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FF0000"/>
                </a:solidFill>
              </a:rPr>
              <a:t>1098</a:t>
            </a:r>
            <a:r>
              <a:rPr lang="ru-RU" sz="2200" dirty="0" smtClean="0"/>
              <a:t> участников</a:t>
            </a:r>
            <a:r>
              <a:rPr lang="ru-RU" sz="2200" dirty="0"/>
              <a:t> (обучающиеся </a:t>
            </a:r>
            <a:r>
              <a:rPr lang="ru-RU" sz="2200" dirty="0" smtClean="0"/>
              <a:t>ТГМУ) </a:t>
            </a:r>
          </a:p>
          <a:p>
            <a:pPr marL="0" indent="0">
              <a:buNone/>
            </a:pPr>
            <a:r>
              <a:rPr lang="ru-RU" sz="2200" b="1" dirty="0" smtClean="0"/>
              <a:t> </a:t>
            </a:r>
            <a:r>
              <a:rPr lang="ru-RU" sz="2200" u="sng" dirty="0" smtClean="0"/>
              <a:t>01.04.15.</a:t>
            </a:r>
            <a:r>
              <a:rPr lang="ru-RU" sz="2200" b="1" dirty="0" smtClean="0"/>
              <a:t> Всероссийская </a:t>
            </a:r>
          </a:p>
          <a:p>
            <a:pPr marL="0" indent="0">
              <a:buNone/>
            </a:pPr>
            <a:r>
              <a:rPr lang="ru-RU" sz="2200" b="1" dirty="0" smtClean="0"/>
              <a:t>студенческая антинаркотическая </a:t>
            </a:r>
          </a:p>
          <a:p>
            <a:pPr marL="0" indent="0">
              <a:buNone/>
            </a:pPr>
            <a:r>
              <a:rPr lang="ru-RU" sz="2200" b="1" dirty="0" smtClean="0"/>
              <a:t>Олимпиада - </a:t>
            </a:r>
            <a:r>
              <a:rPr lang="ru-RU" sz="2200" dirty="0" smtClean="0">
                <a:solidFill>
                  <a:srgbClr val="FF0000"/>
                </a:solidFill>
              </a:rPr>
              <a:t>5 </a:t>
            </a:r>
            <a:r>
              <a:rPr lang="ru-RU" sz="2200" dirty="0" smtClean="0"/>
              <a:t>участников </a:t>
            </a:r>
          </a:p>
          <a:p>
            <a:pPr lvl="2">
              <a:buFont typeface="Wingdings" pitchFamily="2" charset="2"/>
              <a:buChar char="Ø"/>
            </a:pPr>
            <a:endParaRPr lang="ru-RU" sz="2000" dirty="0" smtClean="0"/>
          </a:p>
          <a:p>
            <a:pPr marL="57150" indent="0">
              <a:buNone/>
            </a:pPr>
            <a:endParaRPr lang="ru-RU" sz="2000" b="1" dirty="0"/>
          </a:p>
          <a:p>
            <a:pPr marL="57150" indent="0">
              <a:buNone/>
            </a:pPr>
            <a:endParaRPr lang="ru-RU" sz="1100" b="1" dirty="0" smtClean="0"/>
          </a:p>
          <a:p>
            <a:pPr marL="57150" indent="0">
              <a:buNone/>
            </a:pPr>
            <a:endParaRPr lang="ru-RU" sz="1100" b="1" dirty="0"/>
          </a:p>
          <a:p>
            <a:pPr marL="57150" indent="0">
              <a:buNone/>
            </a:pPr>
            <a:endParaRPr lang="ru-RU" sz="1100" b="1" dirty="0" smtClean="0"/>
          </a:p>
          <a:p>
            <a:pPr marL="57150" indent="0">
              <a:buNone/>
            </a:pPr>
            <a:endParaRPr lang="ru-RU" sz="1100" b="1" dirty="0"/>
          </a:p>
        </p:txBody>
      </p:sp>
      <p:pic>
        <p:nvPicPr>
          <p:cNvPr id="5" name="Picture 2" descr="http://tvergma.ru/upload/iblock/898/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1368"/>
          <a:stretch/>
        </p:blipFill>
        <p:spPr bwMode="auto">
          <a:xfrm>
            <a:off x="6084168" y="2799004"/>
            <a:ext cx="3408218" cy="16459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tvergma.ru/upload/iblock/d16/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4040" y="4653136"/>
            <a:ext cx="2845218" cy="189367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36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200" dirty="0">
                <a:solidFill>
                  <a:schemeClr val="accent2"/>
                </a:solidFill>
              </a:rPr>
              <a:t>II</a:t>
            </a:r>
            <a:r>
              <a:rPr lang="ru-RU" sz="2200" dirty="0">
                <a:solidFill>
                  <a:schemeClr val="accent2"/>
                </a:solidFill>
              </a:rPr>
              <a:t>. Профилактика </a:t>
            </a:r>
            <a:r>
              <a:rPr lang="ru-RU" sz="2200" dirty="0" err="1">
                <a:solidFill>
                  <a:schemeClr val="accent2"/>
                </a:solidFill>
              </a:rPr>
              <a:t>аддиктивного</a:t>
            </a:r>
            <a:r>
              <a:rPr lang="ru-RU" sz="2200" dirty="0">
                <a:solidFill>
                  <a:schemeClr val="accent2"/>
                </a:solidFill>
              </a:rPr>
              <a:t> поведения в молодежной </a:t>
            </a:r>
            <a:r>
              <a:rPr lang="ru-RU" sz="2200" dirty="0" smtClean="0">
                <a:solidFill>
                  <a:schemeClr val="accent2"/>
                </a:solidFill>
              </a:rPr>
              <a:t>среде</a:t>
            </a:r>
            <a:br>
              <a:rPr lang="ru-RU" sz="2200" dirty="0" smtClean="0">
                <a:solidFill>
                  <a:schemeClr val="accent2"/>
                </a:solidFill>
              </a:rPr>
            </a:br>
            <a:r>
              <a:rPr lang="ru-RU" sz="2200" b="1" dirty="0"/>
              <a:t>ПРОЕКТ НАРКОБЕЗОПАСНОСТЬ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5256584"/>
          </a:xfrm>
        </p:spPr>
        <p:txBody>
          <a:bodyPr>
            <a:normAutofit fontScale="25000" lnSpcReduction="20000"/>
          </a:bodyPr>
          <a:lstStyle/>
          <a:p>
            <a:pPr marL="57150" indent="0">
              <a:buNone/>
            </a:pPr>
            <a:r>
              <a:rPr lang="ru-RU" sz="6800" b="1" u="sng" dirty="0" smtClean="0"/>
              <a:t>Апрель 2015 г</a:t>
            </a:r>
            <a:r>
              <a:rPr lang="ru-RU" sz="6800" b="1" dirty="0" smtClean="0"/>
              <a:t>. Мониторинг </a:t>
            </a:r>
            <a:r>
              <a:rPr lang="ru-RU" sz="6800" b="1" dirty="0"/>
              <a:t>отношения студентов к проблеме наркомании</a:t>
            </a:r>
          </a:p>
          <a:p>
            <a:pPr lvl="2">
              <a:buFont typeface="Wingdings" pitchFamily="2" charset="2"/>
              <a:buChar char="Ø"/>
            </a:pPr>
            <a:r>
              <a:rPr lang="ru-RU" sz="6800" dirty="0">
                <a:solidFill>
                  <a:srgbClr val="FF0000"/>
                </a:solidFill>
              </a:rPr>
              <a:t>996</a:t>
            </a:r>
            <a:r>
              <a:rPr lang="ru-RU" sz="6800" dirty="0"/>
              <a:t> обучающихся Тверского ГМУ</a:t>
            </a:r>
          </a:p>
          <a:p>
            <a:pPr marL="0" indent="0">
              <a:buNone/>
            </a:pPr>
            <a:r>
              <a:rPr lang="ru-RU" sz="6800" b="1" u="sng" dirty="0" smtClean="0"/>
              <a:t>03.07.15.</a:t>
            </a:r>
            <a:r>
              <a:rPr lang="ru-RU" sz="6800" b="1" dirty="0" smtClean="0"/>
              <a:t> Интерактивные  </a:t>
            </a:r>
            <a:r>
              <a:rPr lang="ru-RU" sz="6800" b="1" dirty="0"/>
              <a:t>антиникотиновые тренинги для </a:t>
            </a:r>
            <a:r>
              <a:rPr lang="ru-RU" sz="6800" b="1" dirty="0" smtClean="0"/>
              <a:t>студенческого актива</a:t>
            </a:r>
          </a:p>
          <a:p>
            <a:pPr lvl="1">
              <a:buFont typeface="Wingdings" pitchFamily="2" charset="2"/>
              <a:buChar char="Ø"/>
            </a:pPr>
            <a:r>
              <a:rPr lang="ru-RU" sz="6800" b="1" dirty="0" smtClean="0">
                <a:solidFill>
                  <a:srgbClr val="FF0000"/>
                </a:solidFill>
              </a:rPr>
              <a:t>30</a:t>
            </a:r>
            <a:r>
              <a:rPr lang="ru-RU" sz="6800" b="1" dirty="0" smtClean="0"/>
              <a:t> участников</a:t>
            </a:r>
            <a:endParaRPr lang="ru-RU" sz="6800" b="1" dirty="0"/>
          </a:p>
          <a:p>
            <a:pPr marL="0" indent="0">
              <a:buNone/>
            </a:pPr>
            <a:r>
              <a:rPr lang="ru-RU" sz="6800" b="1" u="sng" dirty="0" smtClean="0"/>
              <a:t>Сентябрь 2015. </a:t>
            </a:r>
            <a:r>
              <a:rPr lang="ru-RU" sz="6800" b="1" dirty="0" smtClean="0"/>
              <a:t>Формирование </a:t>
            </a:r>
            <a:r>
              <a:rPr lang="ru-RU" sz="6800" b="1" dirty="0"/>
              <a:t>волонтерской антинаркотической вертикали </a:t>
            </a:r>
            <a:r>
              <a:rPr lang="ru-RU" sz="6800" dirty="0"/>
              <a:t>в ТГМУ</a:t>
            </a:r>
          </a:p>
          <a:p>
            <a:pPr marL="0" indent="0">
              <a:buNone/>
            </a:pPr>
            <a:r>
              <a:rPr lang="ru-RU" sz="6800" b="1" u="sng" dirty="0" smtClean="0"/>
              <a:t>07.10.15.</a:t>
            </a:r>
            <a:r>
              <a:rPr lang="ru-RU" sz="6800" b="1" dirty="0" smtClean="0"/>
              <a:t> Мастер-класс</a:t>
            </a:r>
            <a:r>
              <a:rPr lang="ru-RU" sz="6800" dirty="0" smtClean="0"/>
              <a:t> :интерактивный </a:t>
            </a:r>
            <a:r>
              <a:rPr lang="ru-RU" sz="6800" dirty="0"/>
              <a:t>тренинг и подготовка модераторов, способных проводить мероприятия по формированию </a:t>
            </a:r>
            <a:r>
              <a:rPr lang="ru-RU" sz="6800" dirty="0" err="1"/>
              <a:t>наркобезопасного</a:t>
            </a:r>
            <a:r>
              <a:rPr lang="ru-RU" sz="6800" dirty="0"/>
              <a:t> </a:t>
            </a:r>
            <a:r>
              <a:rPr lang="ru-RU" sz="6800" dirty="0" smtClean="0"/>
              <a:t>поведения</a:t>
            </a:r>
          </a:p>
          <a:p>
            <a:pPr lvl="1">
              <a:buFont typeface="Wingdings" pitchFamily="2" charset="2"/>
              <a:buChar char="Ø"/>
            </a:pPr>
            <a:r>
              <a:rPr lang="ru-RU" sz="6800" dirty="0" smtClean="0">
                <a:solidFill>
                  <a:srgbClr val="FF0000"/>
                </a:solidFill>
              </a:rPr>
              <a:t>93 </a:t>
            </a:r>
            <a:r>
              <a:rPr lang="ru-RU" sz="6800" dirty="0" smtClean="0"/>
              <a:t>участника</a:t>
            </a:r>
            <a:endParaRPr lang="ru-RU" sz="6800" dirty="0"/>
          </a:p>
          <a:p>
            <a:pPr marL="0" indent="0">
              <a:buNone/>
            </a:pPr>
            <a:r>
              <a:rPr lang="ru-RU" sz="6800" u="sng" dirty="0" smtClean="0"/>
              <a:t>18.03.15- 16.04.15</a:t>
            </a:r>
            <a:r>
              <a:rPr lang="ru-RU" sz="6800" dirty="0" smtClean="0"/>
              <a:t>.  </a:t>
            </a:r>
            <a:r>
              <a:rPr lang="ru-RU" sz="6800" b="1" dirty="0"/>
              <a:t>Интерактивные  антиникотиновые тренинги для подростков и родителей </a:t>
            </a:r>
            <a:r>
              <a:rPr lang="ru-RU" sz="6800" b="1" dirty="0" smtClean="0"/>
              <a:t>   подростков</a:t>
            </a:r>
            <a:endParaRPr lang="ru-RU" sz="6800" b="1" dirty="0"/>
          </a:p>
          <a:p>
            <a:pPr marL="1314450" lvl="2" indent="-457200">
              <a:buFont typeface="Wingdings" pitchFamily="2" charset="2"/>
              <a:buChar char="Ø"/>
            </a:pPr>
            <a:r>
              <a:rPr lang="ru-RU" sz="6800" dirty="0">
                <a:solidFill>
                  <a:srgbClr val="FF0000"/>
                </a:solidFill>
              </a:rPr>
              <a:t>217</a:t>
            </a:r>
            <a:r>
              <a:rPr lang="ru-RU" sz="6800" dirty="0"/>
              <a:t>  учеников средних школ </a:t>
            </a:r>
            <a:r>
              <a:rPr lang="ru-RU" sz="6800" dirty="0" err="1"/>
              <a:t>г.Твери</a:t>
            </a:r>
            <a:r>
              <a:rPr lang="ru-RU" sz="6800" dirty="0"/>
              <a:t> </a:t>
            </a:r>
            <a:r>
              <a:rPr lang="ru-RU" sz="6800" dirty="0" smtClean="0"/>
              <a:t>и их </a:t>
            </a:r>
            <a:r>
              <a:rPr lang="ru-RU" sz="6800" dirty="0"/>
              <a:t>родителей</a:t>
            </a:r>
          </a:p>
          <a:p>
            <a:pPr marL="0" indent="0">
              <a:buNone/>
            </a:pPr>
            <a:r>
              <a:rPr lang="ru-RU" sz="6800" b="1" u="sng" dirty="0" smtClean="0"/>
              <a:t>28.10.15, 25.11.15</a:t>
            </a:r>
            <a:r>
              <a:rPr lang="ru-RU" sz="6800" b="1" dirty="0" smtClean="0"/>
              <a:t>. Лекция-конференция </a:t>
            </a:r>
            <a:r>
              <a:rPr lang="ru-RU" sz="6800" dirty="0" smtClean="0"/>
              <a:t>«Проблема </a:t>
            </a:r>
            <a:r>
              <a:rPr lang="ru-RU" sz="6800" dirty="0"/>
              <a:t>распространения «легких» наркотиков»</a:t>
            </a:r>
            <a:r>
              <a:rPr lang="ru-RU" sz="6800" dirty="0" smtClean="0"/>
              <a:t>  </a:t>
            </a:r>
          </a:p>
          <a:p>
            <a:pPr>
              <a:buFont typeface="Wingdings" pitchFamily="2" charset="2"/>
              <a:buChar char="Ø"/>
            </a:pPr>
            <a:r>
              <a:rPr lang="ru-RU" sz="6800" dirty="0" smtClean="0"/>
              <a:t>282 участника</a:t>
            </a:r>
          </a:p>
          <a:p>
            <a:pPr marL="0" indent="0">
              <a:buNone/>
            </a:pPr>
            <a:r>
              <a:rPr lang="ru-RU" sz="6800" b="1" u="sng" dirty="0"/>
              <a:t>16.10.15</a:t>
            </a:r>
            <a:r>
              <a:rPr lang="ru-RU" sz="6800" b="1" dirty="0"/>
              <a:t>. Участие в спортивно-интеллектуальной игре «Мы за здоровый образ жизни» </a:t>
            </a:r>
            <a:endParaRPr lang="ru-RU" sz="6800" dirty="0"/>
          </a:p>
          <a:p>
            <a:pPr lvl="1">
              <a:buFont typeface="Wingdings" pitchFamily="2" charset="2"/>
              <a:buChar char="Ø"/>
            </a:pPr>
            <a:r>
              <a:rPr lang="ru-RU" sz="6800" dirty="0"/>
              <a:t>78 участника (обучающиеся ТГМУ и школьники СОШ №17) </a:t>
            </a:r>
          </a:p>
          <a:p>
            <a:pPr marL="0" indent="0">
              <a:buNone/>
            </a:pPr>
            <a:r>
              <a:rPr lang="ru-RU" sz="6800" u="sng" dirty="0" smtClean="0"/>
              <a:t>09.11.15-21.12.15</a:t>
            </a:r>
            <a:r>
              <a:rPr lang="ru-RU" sz="6800" dirty="0" smtClean="0"/>
              <a:t>  </a:t>
            </a:r>
            <a:r>
              <a:rPr lang="ru-RU" sz="6800" dirty="0" err="1" smtClean="0"/>
              <a:t>Интерактивнвй</a:t>
            </a:r>
            <a:r>
              <a:rPr lang="ru-RU" sz="6800" dirty="0" smtClean="0"/>
              <a:t> тренинг «Формирование </a:t>
            </a:r>
            <a:r>
              <a:rPr lang="ru-RU" sz="6800" dirty="0" err="1"/>
              <a:t>наркобезопасного</a:t>
            </a:r>
            <a:r>
              <a:rPr lang="ru-RU" sz="6800" dirty="0"/>
              <a:t> поведения для обучающихся </a:t>
            </a:r>
            <a:r>
              <a:rPr lang="ru-RU" sz="6800" dirty="0" smtClean="0"/>
              <a:t>ТГМУ» </a:t>
            </a:r>
          </a:p>
          <a:p>
            <a:pPr lvl="1">
              <a:buFont typeface="Wingdings" pitchFamily="2" charset="2"/>
              <a:buChar char="Ø"/>
            </a:pPr>
            <a:r>
              <a:rPr lang="ru-RU" sz="6800" b="1" dirty="0" smtClean="0"/>
              <a:t>16 </a:t>
            </a:r>
            <a:r>
              <a:rPr lang="ru-RU" sz="6800" b="1" dirty="0"/>
              <a:t>тренингов </a:t>
            </a:r>
            <a:r>
              <a:rPr lang="ru-RU" sz="6800" b="1" dirty="0" smtClean="0"/>
              <a:t>для 404  участников , проведенных 62 волонтерами, обучающиеся </a:t>
            </a:r>
            <a:r>
              <a:rPr lang="ru-RU" sz="6800" b="1" dirty="0"/>
              <a:t>ТГМУ</a:t>
            </a:r>
          </a:p>
          <a:p>
            <a:pPr lvl="2">
              <a:buFont typeface="Wingdings" pitchFamily="2" charset="2"/>
              <a:buChar char="Ø"/>
            </a:pPr>
            <a:endParaRPr lang="ru-RU" sz="6400" dirty="0"/>
          </a:p>
          <a:p>
            <a:pPr marL="914400" lvl="1" indent="-457200">
              <a:buFont typeface="Wingdings" pitchFamily="2" charset="2"/>
              <a:buChar char="Ø"/>
            </a:pPr>
            <a:endParaRPr lang="ru-RU" sz="4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612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dirty="0"/>
              <a:t>Добровольческая </a:t>
            </a:r>
            <a:r>
              <a:rPr lang="ru-RU" dirty="0" smtClean="0"/>
              <a:t>деятельность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84784"/>
            <a:ext cx="8064896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u="sng" dirty="0"/>
              <a:t>Цель</a:t>
            </a:r>
            <a:r>
              <a:rPr lang="ru-RU" dirty="0"/>
              <a:t>–духовно-нравственное и профессиональное воспитание </a:t>
            </a:r>
            <a:r>
              <a:rPr lang="ru-RU" dirty="0" smtClean="0"/>
              <a:t>обучающейся </a:t>
            </a:r>
            <a:r>
              <a:rPr lang="ru-RU" dirty="0"/>
              <a:t>молодежи и привлечение обучающихся к решению социально значимых проблем, в том числе по формированию </a:t>
            </a:r>
            <a:r>
              <a:rPr lang="ru-RU" dirty="0" smtClean="0"/>
              <a:t>ЗОЖ</a:t>
            </a:r>
            <a:endParaRPr lang="ru-RU" dirty="0"/>
          </a:p>
          <a:p>
            <a:pPr marL="0" indent="0">
              <a:buNone/>
            </a:pPr>
            <a:r>
              <a:rPr lang="ru-RU" u="sng" dirty="0" smtClean="0"/>
              <a:t>Участники</a:t>
            </a:r>
            <a:r>
              <a:rPr lang="ru-RU" dirty="0" smtClean="0"/>
              <a:t>: обучающиеся </a:t>
            </a:r>
            <a:r>
              <a:rPr lang="ru-RU" dirty="0"/>
              <a:t>и сотрудники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Тверского ГМУ</a:t>
            </a:r>
            <a:r>
              <a:rPr lang="ru-RU" dirty="0"/>
              <a:t>,  участвующие в </a:t>
            </a:r>
            <a:r>
              <a:rPr lang="ru-RU" dirty="0" smtClean="0"/>
              <a:t>реализации </a:t>
            </a:r>
            <a:r>
              <a:rPr lang="ru-RU" dirty="0"/>
              <a:t>социально значимых </a:t>
            </a:r>
            <a:r>
              <a:rPr lang="ru-RU" dirty="0" smtClean="0"/>
              <a:t>акций, мероприятий и проектов</a:t>
            </a:r>
          </a:p>
        </p:txBody>
      </p:sp>
    </p:spTree>
    <p:extLst>
      <p:ext uri="{BB962C8B-B14F-4D97-AF65-F5344CB8AC3E}">
        <p14:creationId xmlns:p14="http://schemas.microsoft.com/office/powerpoint/2010/main" val="297047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338700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42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Творческие </a:t>
            </a:r>
            <a:r>
              <a:rPr lang="ru-RU" sz="42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конкурсы плакатов </a:t>
            </a:r>
          </a:p>
          <a:p>
            <a:r>
              <a:rPr lang="ru-RU" sz="4200" dirty="0"/>
              <a:t>конкурс «Белая </a:t>
            </a:r>
            <a:r>
              <a:rPr lang="ru-RU" sz="4200" dirty="0" smtClean="0"/>
              <a:t>ромашка»– </a:t>
            </a:r>
            <a:r>
              <a:rPr lang="ru-RU" sz="4200" u="sng" dirty="0" smtClean="0"/>
              <a:t>в течение года</a:t>
            </a:r>
            <a:endParaRPr lang="ru-RU" sz="4200" u="sng" dirty="0"/>
          </a:p>
          <a:p>
            <a:pPr lvl="1">
              <a:buFont typeface="Wingdings" pitchFamily="2" charset="2"/>
              <a:buChar char="Ø"/>
            </a:pPr>
            <a:r>
              <a:rPr lang="ru-RU" sz="4200" dirty="0">
                <a:solidFill>
                  <a:srgbClr val="FF0000"/>
                </a:solidFill>
              </a:rPr>
              <a:t>50</a:t>
            </a:r>
            <a:r>
              <a:rPr lang="ru-RU" sz="4200" dirty="0"/>
              <a:t> работ </a:t>
            </a:r>
            <a:r>
              <a:rPr lang="ru-RU" sz="4200" dirty="0" smtClean="0"/>
              <a:t>волонтеров ТГМУ</a:t>
            </a:r>
            <a:endParaRPr lang="ru-RU" sz="4200" dirty="0"/>
          </a:p>
          <a:p>
            <a:pPr lvl="1">
              <a:buFont typeface="Wingdings" pitchFamily="2" charset="2"/>
              <a:buChar char="Ø"/>
            </a:pPr>
            <a:r>
              <a:rPr lang="ru-RU" sz="4200" dirty="0">
                <a:solidFill>
                  <a:srgbClr val="FF0000"/>
                </a:solidFill>
              </a:rPr>
              <a:t>7  </a:t>
            </a:r>
            <a:r>
              <a:rPr lang="ru-RU" sz="4200" dirty="0"/>
              <a:t>рисунков волонтеров из детских </a:t>
            </a:r>
          </a:p>
          <a:p>
            <a:pPr marL="457200" lvl="1" indent="0">
              <a:buNone/>
            </a:pPr>
            <a:r>
              <a:rPr lang="ru-RU" sz="4200" dirty="0"/>
              <a:t>туберкулезных </a:t>
            </a:r>
            <a:r>
              <a:rPr lang="ru-RU" sz="4200" dirty="0" smtClean="0"/>
              <a:t>санаториев, </a:t>
            </a:r>
            <a:r>
              <a:rPr lang="ru-RU" sz="4200" dirty="0"/>
              <a:t>школ г. Твери</a:t>
            </a:r>
          </a:p>
          <a:p>
            <a:pPr marL="0" indent="0">
              <a:buNone/>
            </a:pPr>
            <a:r>
              <a:rPr lang="ru-RU" sz="4200" dirty="0"/>
              <a:t> </a:t>
            </a:r>
            <a:endParaRPr lang="ru-RU" dirty="0"/>
          </a:p>
        </p:txBody>
      </p:sp>
      <p:pic>
        <p:nvPicPr>
          <p:cNvPr id="22530" name="Picture 2" descr="C:\Users\Admin\AppData\Local\Temp\HZ$D.987.192\DSC0416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4508636"/>
            <a:ext cx="3573322" cy="200814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ФОТО\Табак\MG_093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1" y="4516130"/>
            <a:ext cx="3024337" cy="201622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838200"/>
          </a:xfrm>
        </p:spPr>
        <p:txBody>
          <a:bodyPr>
            <a:noAutofit/>
          </a:bodyPr>
          <a:lstStyle/>
          <a:p>
            <a:pPr algn="ctr"/>
            <a:r>
              <a:rPr lang="en-US" sz="2000" dirty="0">
                <a:solidFill>
                  <a:schemeClr val="accent2"/>
                </a:solidFill>
              </a:rPr>
              <a:t>II</a:t>
            </a:r>
            <a:r>
              <a:rPr lang="ru-RU" sz="2000" dirty="0">
                <a:solidFill>
                  <a:schemeClr val="accent2"/>
                </a:solidFill>
              </a:rPr>
              <a:t>. Профилактика </a:t>
            </a:r>
            <a:r>
              <a:rPr lang="ru-RU" sz="2000" dirty="0" err="1">
                <a:solidFill>
                  <a:schemeClr val="accent2"/>
                </a:solidFill>
              </a:rPr>
              <a:t>аддиктивного</a:t>
            </a:r>
            <a:r>
              <a:rPr lang="ru-RU" sz="2000" dirty="0">
                <a:solidFill>
                  <a:schemeClr val="accent2"/>
                </a:solidFill>
              </a:rPr>
              <a:t> поведения в молодежной </a:t>
            </a:r>
            <a:r>
              <a:rPr lang="ru-RU" sz="2000" dirty="0" smtClean="0">
                <a:solidFill>
                  <a:schemeClr val="accent2"/>
                </a:solidFill>
              </a:rPr>
              <a:t>среде</a:t>
            </a:r>
            <a:br>
              <a:rPr lang="ru-RU" sz="2000" dirty="0" smtClean="0">
                <a:solidFill>
                  <a:schemeClr val="accent2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Борьба с туберкулезом и вредными привычками, пропаганда ЗОЖ </a:t>
            </a:r>
            <a:r>
              <a:rPr lang="ru-RU" sz="1800" b="1" dirty="0"/>
              <a:t/>
            </a:r>
            <a:br>
              <a:rPr lang="ru-RU" sz="1800" b="1" dirty="0"/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56859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08912" cy="100811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2"/>
                </a:solidFill>
              </a:rPr>
              <a:t/>
            </a:r>
            <a:br>
              <a:rPr lang="ru-RU" sz="3200" b="1" dirty="0" smtClean="0">
                <a:solidFill>
                  <a:schemeClr val="accent2"/>
                </a:solidFill>
              </a:rPr>
            </a:br>
            <a:r>
              <a:rPr lang="en-US" sz="3200" b="1" dirty="0" smtClean="0">
                <a:solidFill>
                  <a:schemeClr val="accent2"/>
                </a:solidFill>
              </a:rPr>
              <a:t>III</a:t>
            </a:r>
            <a:r>
              <a:rPr lang="ru-RU" sz="3200" b="1" dirty="0" smtClean="0">
                <a:solidFill>
                  <a:schemeClr val="accent2"/>
                </a:solidFill>
              </a:rPr>
              <a:t>.</a:t>
            </a:r>
            <a:r>
              <a:rPr lang="ru-RU" sz="2800" b="1" dirty="0">
                <a:solidFill>
                  <a:schemeClr val="accent2"/>
                </a:solidFill>
              </a:rPr>
              <a:t> </a:t>
            </a:r>
            <a:r>
              <a:rPr lang="ru-RU" sz="2800" b="1" dirty="0" smtClean="0">
                <a:solidFill>
                  <a:schemeClr val="accent2"/>
                </a:solidFill>
              </a:rPr>
              <a:t>Участие в  реализации социальных мероприятий, направленных на укрепление у молодежи духовно-нравственных   чувств</a:t>
            </a:r>
            <a:r>
              <a:rPr lang="ru-RU" sz="2800" b="1" dirty="0">
                <a:solidFill>
                  <a:schemeClr val="accent2"/>
                </a:solidFill>
              </a:rPr>
              <a:t/>
            </a:r>
            <a:br>
              <a:rPr lang="ru-RU" sz="2800" b="1" dirty="0">
                <a:solidFill>
                  <a:schemeClr val="accent2"/>
                </a:solidFill>
              </a:rPr>
            </a:br>
            <a:endParaRPr lang="ru-RU" sz="2800" b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Отряд «Милосердие» с 1996 г.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Реализация проекта «Дети города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N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»</a:t>
            </a:r>
          </a:p>
          <a:p>
            <a:pPr marL="0" indent="0">
              <a:buNone/>
            </a:pPr>
            <a:r>
              <a:rPr lang="ru-RU" sz="2600" b="1" dirty="0" smtClean="0">
                <a:solidFill>
                  <a:schemeClr val="accent2"/>
                </a:solidFill>
              </a:rPr>
              <a:t> </a:t>
            </a:r>
            <a:r>
              <a:rPr lang="ru-RU" sz="2600" dirty="0" smtClean="0">
                <a:solidFill>
                  <a:schemeClr val="tx1"/>
                </a:solidFill>
              </a:rPr>
              <a:t>Социально-психологическая и материальная помощь детям при выезде в детские дома и школы-интернаты: </a:t>
            </a:r>
          </a:p>
          <a:p>
            <a:pPr marL="0" indent="0">
              <a:buNone/>
            </a:pPr>
            <a:r>
              <a:rPr lang="ru-RU" sz="2600" dirty="0" smtClean="0">
                <a:solidFill>
                  <a:schemeClr val="tx1"/>
                </a:solidFill>
              </a:rPr>
              <a:t>(</a:t>
            </a:r>
            <a:r>
              <a:rPr lang="ru-RU" sz="2600" u="sng" dirty="0" smtClean="0">
                <a:solidFill>
                  <a:schemeClr val="tx1"/>
                </a:solidFill>
              </a:rPr>
              <a:t>17.05.15, 30.12.15</a:t>
            </a:r>
            <a:r>
              <a:rPr lang="ru-RU" sz="2600" dirty="0" smtClean="0">
                <a:solidFill>
                  <a:schemeClr val="tx1"/>
                </a:solidFill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</a:rPr>
              <a:t>формирование </a:t>
            </a:r>
            <a:r>
              <a:rPr lang="ru-RU" sz="2800" dirty="0">
                <a:solidFill>
                  <a:schemeClr val="tx1"/>
                </a:solidFill>
              </a:rPr>
              <a:t>у детей понятия здорового образа жизни и правил личной </a:t>
            </a:r>
            <a:r>
              <a:rPr lang="ru-RU" sz="2800" dirty="0" smtClean="0">
                <a:solidFill>
                  <a:schemeClr val="tx1"/>
                </a:solidFill>
              </a:rPr>
              <a:t>гигиены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endParaRPr lang="ru-RU" sz="28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>
                <a:solidFill>
                  <a:schemeClr val="tx1"/>
                </a:solidFill>
              </a:rPr>
              <a:t>р</a:t>
            </a:r>
            <a:r>
              <a:rPr lang="ru-RU" sz="2800" dirty="0" smtClean="0">
                <a:solidFill>
                  <a:schemeClr val="tx1"/>
                </a:solidFill>
              </a:rPr>
              <a:t>азвитие их творческих </a:t>
            </a:r>
            <a:r>
              <a:rPr lang="ru-RU" sz="2800" dirty="0">
                <a:solidFill>
                  <a:schemeClr val="tx1"/>
                </a:solidFill>
              </a:rPr>
              <a:t>способностей </a:t>
            </a:r>
            <a:endParaRPr lang="ru-RU" sz="28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</a:rPr>
              <a:t>благотворительные </a:t>
            </a:r>
            <a:r>
              <a:rPr lang="ru-RU" sz="2800" dirty="0">
                <a:solidFill>
                  <a:schemeClr val="tx1"/>
                </a:solidFill>
              </a:rPr>
              <a:t>акции </a:t>
            </a:r>
            <a:endParaRPr lang="ru-RU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(</a:t>
            </a:r>
            <a:r>
              <a:rPr lang="ru-RU" sz="2800" dirty="0">
                <a:solidFill>
                  <a:schemeClr val="tx1"/>
                </a:solidFill>
              </a:rPr>
              <a:t>сбор одежды, обуви, спортивного </a:t>
            </a:r>
            <a:endParaRPr lang="ru-RU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инвентаря</a:t>
            </a:r>
            <a:r>
              <a:rPr lang="ru-RU" sz="2800" dirty="0">
                <a:solidFill>
                  <a:schemeClr val="tx1"/>
                </a:solidFill>
              </a:rPr>
              <a:t>, книг, игрушек)</a:t>
            </a:r>
          </a:p>
          <a:p>
            <a:pPr>
              <a:buFont typeface="Wingdings" pitchFamily="2" charset="2"/>
              <a:buChar char="Ø"/>
            </a:pPr>
            <a:endParaRPr lang="ru-RU" sz="2800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4" name="Picture 4" descr="C:\Users\Public\дети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5357826"/>
            <a:ext cx="1280781" cy="128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" name="Picture 2" descr="C:\Users\Public\дом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53489" y="4652682"/>
            <a:ext cx="3151667" cy="208631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42791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Public\дети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1755391"/>
            <a:ext cx="3679397" cy="2452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" name="Picture 2" descr="C:\Users\Public\дети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528" y="2204864"/>
            <a:ext cx="4021039" cy="267964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Picture 2" descr="F:\ФОТО\Митинский детдом 25.12.1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060" y="3611066"/>
            <a:ext cx="4868023" cy="324693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08912" cy="100811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2"/>
                </a:solidFill>
              </a:rPr>
              <a:t/>
            </a:r>
            <a:br>
              <a:rPr lang="ru-RU" sz="3200" b="1" dirty="0" smtClean="0">
                <a:solidFill>
                  <a:schemeClr val="accent2"/>
                </a:solidFill>
              </a:rPr>
            </a:br>
            <a:r>
              <a:rPr lang="en-US" sz="3200" b="1" dirty="0" smtClean="0">
                <a:solidFill>
                  <a:schemeClr val="accent2"/>
                </a:solidFill>
              </a:rPr>
              <a:t>III</a:t>
            </a:r>
            <a:r>
              <a:rPr lang="ru-RU" sz="3200" b="1" dirty="0" smtClean="0">
                <a:solidFill>
                  <a:schemeClr val="accent2"/>
                </a:solidFill>
              </a:rPr>
              <a:t>.</a:t>
            </a:r>
            <a:r>
              <a:rPr lang="ru-RU" sz="2800" b="1" dirty="0">
                <a:solidFill>
                  <a:schemeClr val="accent2"/>
                </a:solidFill>
              </a:rPr>
              <a:t> </a:t>
            </a:r>
            <a:r>
              <a:rPr lang="ru-RU" sz="2800" b="1" dirty="0" smtClean="0">
                <a:solidFill>
                  <a:schemeClr val="accent2"/>
                </a:solidFill>
              </a:rPr>
              <a:t>Участие в  реализации социальных мероприятий, направленных на укрепление у молодежи духовно-нравственных   чувств</a:t>
            </a:r>
            <a:r>
              <a:rPr lang="ru-RU" sz="2800" b="1" dirty="0">
                <a:solidFill>
                  <a:schemeClr val="accent2"/>
                </a:solidFill>
              </a:rPr>
              <a:t/>
            </a:r>
            <a:br>
              <a:rPr lang="ru-RU" sz="2800" b="1" dirty="0">
                <a:solidFill>
                  <a:schemeClr val="accent2"/>
                </a:solidFill>
              </a:rPr>
            </a:br>
            <a:endParaRPr lang="ru-RU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39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2348880"/>
            <a:ext cx="8686800" cy="3731245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4786322"/>
            <a:ext cx="87484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 </a:t>
            </a:r>
            <a:r>
              <a:rPr lang="ru-RU" sz="2400" dirty="0" smtClean="0"/>
              <a:t>       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Отряд «Милосердие» . Реализация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проекта «Дети города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N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»</a:t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</a:br>
            <a:r>
              <a:rPr lang="ru-RU" sz="2400" u="sng" dirty="0" smtClean="0"/>
              <a:t>Май 2015 </a:t>
            </a:r>
            <a:r>
              <a:rPr lang="ru-RU" sz="2400" b="1" u="sng" dirty="0" smtClean="0"/>
              <a:t>- </a:t>
            </a:r>
            <a:r>
              <a:rPr lang="ru-RU" sz="2400" b="1" dirty="0" smtClean="0"/>
              <a:t>А</a:t>
            </a:r>
            <a:r>
              <a:rPr lang="ru-RU" sz="2000" b="1" dirty="0" smtClean="0"/>
              <a:t>кция «Яблоневый сад»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/>
              <a:t>воспитанники </a:t>
            </a:r>
            <a:r>
              <a:rPr lang="ru-RU" sz="2000" dirty="0" err="1"/>
              <a:t>Митинского</a:t>
            </a:r>
            <a:r>
              <a:rPr lang="ru-RU" sz="2000" dirty="0"/>
              <a:t> детского дома</a:t>
            </a:r>
            <a:r>
              <a:rPr lang="ru-RU" sz="2000" dirty="0" smtClean="0"/>
              <a:t> и обучающиеся ТГМУ</a:t>
            </a:r>
            <a:r>
              <a:rPr lang="en-US" sz="2000" dirty="0" smtClean="0"/>
              <a:t> </a:t>
            </a:r>
            <a:r>
              <a:rPr lang="ru-RU" sz="2000" dirty="0" smtClean="0"/>
              <a:t>посадили </a:t>
            </a:r>
            <a:r>
              <a:rPr lang="ru-RU" sz="2000" dirty="0"/>
              <a:t>12  </a:t>
            </a:r>
            <a:r>
              <a:rPr lang="ru-RU" sz="2000" dirty="0" smtClean="0"/>
              <a:t>яблонь, заложив сад на территории детдома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/>
              <a:t>получено благодарственное </a:t>
            </a:r>
            <a:r>
              <a:rPr lang="ru-RU" sz="2000" dirty="0"/>
              <a:t>письмо  от директора детского дома</a:t>
            </a:r>
            <a:r>
              <a:rPr lang="ru-RU" dirty="0"/>
              <a:t>.   </a:t>
            </a:r>
            <a:r>
              <a:rPr lang="ru-RU" dirty="0">
                <a:solidFill>
                  <a:schemeClr val="bg2"/>
                </a:solidFill>
              </a:rPr>
              <a:t>       </a:t>
            </a:r>
          </a:p>
        </p:txBody>
      </p:sp>
      <p:pic>
        <p:nvPicPr>
          <p:cNvPr id="7" name="Picture 4" descr="F:\УВР\Яблоневый сад\DSC032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500174"/>
            <a:ext cx="5168465" cy="324634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УВР\Яблоневый сад\яблоневый сад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4474" y="1571612"/>
            <a:ext cx="2629526" cy="328690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08912" cy="100811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2"/>
                </a:solidFill>
              </a:rPr>
              <a:t/>
            </a:r>
            <a:br>
              <a:rPr lang="ru-RU" sz="3200" b="1" dirty="0" smtClean="0">
                <a:solidFill>
                  <a:schemeClr val="accent2"/>
                </a:solidFill>
              </a:rPr>
            </a:br>
            <a:r>
              <a:rPr lang="en-US" sz="3200" b="1" dirty="0" smtClean="0">
                <a:solidFill>
                  <a:schemeClr val="accent2"/>
                </a:solidFill>
              </a:rPr>
              <a:t>III</a:t>
            </a:r>
            <a:r>
              <a:rPr lang="ru-RU" sz="3200" b="1" dirty="0" smtClean="0">
                <a:solidFill>
                  <a:schemeClr val="accent2"/>
                </a:solidFill>
              </a:rPr>
              <a:t>.</a:t>
            </a:r>
            <a:r>
              <a:rPr lang="ru-RU" sz="2800" b="1" dirty="0">
                <a:solidFill>
                  <a:schemeClr val="accent2"/>
                </a:solidFill>
              </a:rPr>
              <a:t> </a:t>
            </a:r>
            <a:r>
              <a:rPr lang="ru-RU" sz="2800" b="1" dirty="0" smtClean="0">
                <a:solidFill>
                  <a:schemeClr val="accent2"/>
                </a:solidFill>
              </a:rPr>
              <a:t>Участие в  реализации социальных мероприятий, направленных на укрепление у молодежи духовно-нравственных   чувств</a:t>
            </a:r>
            <a:r>
              <a:rPr lang="ru-RU" sz="2800" b="1" dirty="0">
                <a:solidFill>
                  <a:schemeClr val="accent2"/>
                </a:solidFill>
              </a:rPr>
              <a:t/>
            </a:r>
            <a:br>
              <a:rPr lang="ru-RU" sz="2800" b="1" dirty="0">
                <a:solidFill>
                  <a:schemeClr val="accent2"/>
                </a:solidFill>
              </a:rPr>
            </a:br>
            <a:endParaRPr lang="ru-RU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20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75728"/>
            <a:ext cx="8686800" cy="48991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Патронаж пожилых людей – </a:t>
            </a:r>
            <a:r>
              <a:rPr lang="ru-RU" sz="2800" u="sng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в течение года</a:t>
            </a:r>
          </a:p>
          <a:p>
            <a:r>
              <a:rPr lang="ru-RU" sz="2800" dirty="0" smtClean="0"/>
              <a:t>оказание бытовой помощи</a:t>
            </a:r>
          </a:p>
          <a:p>
            <a:r>
              <a:rPr lang="ru-RU" sz="2800" dirty="0" smtClean="0"/>
              <a:t>посильная медицинская помощь</a:t>
            </a:r>
          </a:p>
          <a:p>
            <a:r>
              <a:rPr lang="ru-RU" sz="2800" dirty="0" smtClean="0"/>
              <a:t>поздравление одиноких пожилых людей и ветеранов ТГМУ с праздниками</a:t>
            </a:r>
            <a:r>
              <a:rPr lang="ru-RU" sz="2800" dirty="0"/>
              <a:t> </a:t>
            </a:r>
          </a:p>
        </p:txBody>
      </p:sp>
      <p:pic>
        <p:nvPicPr>
          <p:cNvPr id="8194" name="Picture 2" descr="http://tvergma.ru/upload/iblock/428/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4125315"/>
            <a:ext cx="3816424" cy="253732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72066" y="4857760"/>
            <a:ext cx="3563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25.12.15 Поздравление с юбилеем Нины Павловны Яковлевой, ветерана Великой Отечественной войны - бывшего сотрудника ТГМУ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08912" cy="100811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2"/>
                </a:solidFill>
              </a:rPr>
              <a:t/>
            </a:r>
            <a:br>
              <a:rPr lang="ru-RU" sz="3200" b="1" dirty="0" smtClean="0">
                <a:solidFill>
                  <a:schemeClr val="accent2"/>
                </a:solidFill>
              </a:rPr>
            </a:br>
            <a:r>
              <a:rPr lang="en-US" sz="3200" b="1" dirty="0" smtClean="0">
                <a:solidFill>
                  <a:schemeClr val="accent2"/>
                </a:solidFill>
              </a:rPr>
              <a:t>III</a:t>
            </a:r>
            <a:r>
              <a:rPr lang="ru-RU" sz="3200" b="1" dirty="0" smtClean="0">
                <a:solidFill>
                  <a:schemeClr val="accent2"/>
                </a:solidFill>
              </a:rPr>
              <a:t>.</a:t>
            </a:r>
            <a:r>
              <a:rPr lang="ru-RU" sz="2800" b="1" dirty="0">
                <a:solidFill>
                  <a:schemeClr val="accent2"/>
                </a:solidFill>
              </a:rPr>
              <a:t> </a:t>
            </a:r>
            <a:r>
              <a:rPr lang="ru-RU" sz="2800" b="1" dirty="0" smtClean="0">
                <a:solidFill>
                  <a:schemeClr val="accent2"/>
                </a:solidFill>
              </a:rPr>
              <a:t>Участие в  реализации социальных мероприятий, направленных на укрепление у молодежи духовно-нравственных   чувств</a:t>
            </a:r>
            <a:r>
              <a:rPr lang="ru-RU" sz="2800" b="1" dirty="0">
                <a:solidFill>
                  <a:schemeClr val="accent2"/>
                </a:solidFill>
              </a:rPr>
              <a:t/>
            </a:r>
            <a:br>
              <a:rPr lang="ru-RU" sz="2800" b="1" dirty="0">
                <a:solidFill>
                  <a:schemeClr val="accent2"/>
                </a:solidFill>
              </a:rPr>
            </a:br>
            <a:endParaRPr lang="ru-RU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21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u="sng" dirty="0" smtClean="0"/>
              <a:t>Апрель 2015 г</a:t>
            </a:r>
            <a:r>
              <a:rPr lang="ru-RU" sz="2400" dirty="0" smtClean="0"/>
              <a:t>. Всероссийский творческий конкурс </a:t>
            </a:r>
          </a:p>
          <a:p>
            <a:pPr marL="0" indent="0">
              <a:buNone/>
            </a:pPr>
            <a:r>
              <a:rPr lang="ru-RU" dirty="0" smtClean="0"/>
              <a:t>«В ЛУЧАХ МИЛОСЕРДИЯ» </a:t>
            </a:r>
          </a:p>
          <a:p>
            <a:pPr lvl="5">
              <a:buFont typeface="Wingdings" pitchFamily="2" charset="2"/>
              <a:buChar char="Ø"/>
            </a:pPr>
            <a:endParaRPr lang="ru-RU" dirty="0" smtClean="0"/>
          </a:p>
          <a:p>
            <a:pPr lvl="5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FF0000"/>
                </a:solidFill>
              </a:rPr>
              <a:t>3</a:t>
            </a:r>
            <a:r>
              <a:rPr lang="ru-RU" sz="2400" dirty="0" smtClean="0"/>
              <a:t>  участника</a:t>
            </a:r>
          </a:p>
          <a:p>
            <a:pPr lvl="5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FF0000"/>
                </a:solidFill>
              </a:rPr>
              <a:t>1</a:t>
            </a:r>
            <a:r>
              <a:rPr lang="ru-RU" sz="2400" dirty="0" smtClean="0"/>
              <a:t> диплом, </a:t>
            </a:r>
            <a:r>
              <a:rPr lang="ru-RU" sz="2400" dirty="0" smtClean="0">
                <a:solidFill>
                  <a:srgbClr val="FF0000"/>
                </a:solidFill>
              </a:rPr>
              <a:t>3</a:t>
            </a:r>
            <a:r>
              <a:rPr lang="ru-RU" sz="2400" dirty="0" smtClean="0"/>
              <a:t> сертификата</a:t>
            </a:r>
          </a:p>
          <a:p>
            <a:pPr lvl="5">
              <a:buFont typeface="Wingdings" pitchFamily="2" charset="2"/>
              <a:buChar char="Ø"/>
            </a:pPr>
            <a:r>
              <a:rPr lang="ru-RU" sz="2400" dirty="0" smtClean="0"/>
              <a:t>благодарственные письма</a:t>
            </a:r>
            <a:endParaRPr lang="ru-RU" sz="2400" dirty="0"/>
          </a:p>
        </p:txBody>
      </p:sp>
      <p:pic>
        <p:nvPicPr>
          <p:cNvPr id="7" name="Picture 2" descr="http://tvergma.ru/upload/iblock/838/shevelyeva-yasmin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0724" y="2044775"/>
            <a:ext cx="2447827" cy="346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УВР16\Иванова И.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4321631"/>
            <a:ext cx="1662987" cy="237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tvergma.ru/upload/iblock/060/blagodarstvennoe-pismo-rektoru-tgmu_-prof.-m.n.-kalinkinu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60" y="2816932"/>
            <a:ext cx="269460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F:\ФОТО\УВР16\Грамоты в лучах Милосердия15\Павлова Н.В.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2916" y="4262828"/>
            <a:ext cx="1755068" cy="249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F:\ФОТО\УВР16\Грамоты в лучах Милосердия15\Медведева Ю..jpe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6421" y="4242527"/>
            <a:ext cx="1836434" cy="260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08912" cy="100811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2"/>
                </a:solidFill>
              </a:rPr>
              <a:t/>
            </a:r>
            <a:br>
              <a:rPr lang="ru-RU" sz="3200" b="1" dirty="0" smtClean="0">
                <a:solidFill>
                  <a:schemeClr val="accent2"/>
                </a:solidFill>
              </a:rPr>
            </a:br>
            <a:r>
              <a:rPr lang="en-US" sz="3200" b="1" dirty="0" smtClean="0">
                <a:solidFill>
                  <a:schemeClr val="accent2"/>
                </a:solidFill>
              </a:rPr>
              <a:t>III</a:t>
            </a:r>
            <a:r>
              <a:rPr lang="ru-RU" sz="3200" b="1" dirty="0" smtClean="0">
                <a:solidFill>
                  <a:schemeClr val="accent2"/>
                </a:solidFill>
              </a:rPr>
              <a:t>.</a:t>
            </a:r>
            <a:r>
              <a:rPr lang="ru-RU" sz="2800" b="1" dirty="0">
                <a:solidFill>
                  <a:schemeClr val="accent2"/>
                </a:solidFill>
              </a:rPr>
              <a:t> </a:t>
            </a:r>
            <a:r>
              <a:rPr lang="ru-RU" sz="2800" b="1" dirty="0" smtClean="0">
                <a:solidFill>
                  <a:schemeClr val="accent2"/>
                </a:solidFill>
              </a:rPr>
              <a:t>Участие в  реализации социальных мероприятий, направленных на укрепление у молодежи духовно-нравственных   чувств</a:t>
            </a:r>
            <a:r>
              <a:rPr lang="ru-RU" sz="2800" b="1" dirty="0">
                <a:solidFill>
                  <a:schemeClr val="accent2"/>
                </a:solidFill>
              </a:rPr>
              <a:t/>
            </a:r>
            <a:br>
              <a:rPr lang="ru-RU" sz="2800" b="1" dirty="0">
                <a:solidFill>
                  <a:schemeClr val="accent2"/>
                </a:solidFill>
              </a:rPr>
            </a:br>
            <a:endParaRPr lang="ru-RU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12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185" y="1628800"/>
            <a:ext cx="8168231" cy="3495018"/>
          </a:xfrm>
        </p:spPr>
        <p:txBody>
          <a:bodyPr>
            <a:normAutofit/>
          </a:bodyPr>
          <a:lstStyle/>
          <a:p>
            <a:r>
              <a:rPr lang="ru-RU" dirty="0"/>
              <a:t> </a:t>
            </a:r>
            <a:r>
              <a:rPr lang="ru-RU" dirty="0" smtClean="0"/>
              <a:t>11.04.15, 17.11-18.11.15  </a:t>
            </a:r>
            <a:endParaRPr lang="ru-RU" dirty="0"/>
          </a:p>
          <a:p>
            <a:pPr marL="0" indent="0" algn="ctr">
              <a:buNone/>
            </a:pPr>
            <a:r>
              <a:rPr lang="ru-RU" sz="4100" b="1" dirty="0" smtClean="0">
                <a:solidFill>
                  <a:schemeClr val="accent2">
                    <a:lumMod val="50000"/>
                  </a:schemeClr>
                </a:solidFill>
              </a:rPr>
              <a:t>День донора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</a:rPr>
              <a:t>250</a:t>
            </a:r>
            <a:r>
              <a:rPr lang="ru-RU" dirty="0" smtClean="0"/>
              <a:t> участников</a:t>
            </a:r>
            <a:endParaRPr lang="ru-RU" dirty="0"/>
          </a:p>
        </p:txBody>
      </p:sp>
      <p:pic>
        <p:nvPicPr>
          <p:cNvPr id="11266" name="Picture 2" descr="F:\ФОТО\День Донор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809677"/>
            <a:ext cx="2304256" cy="227373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tvergma.ru/upload/iblock/16b/donor-maskaltsov-i.-302-gr.-ped.-f_t.-sdaet-krov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1285" y="4243496"/>
            <a:ext cx="2914900" cy="194421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http://tvergma.ru/upload/medialibrary/d4c/donor_1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4842" y="3412048"/>
            <a:ext cx="3528392" cy="306899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ttp://tvergma.ru/upload/iblock/65c/mariya-shepun-vpervye-v-kresle-donora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3830" y="2908261"/>
            <a:ext cx="2482873" cy="16536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tvergma.ru/upload/iblock/6ab/pervichnye-donory-zapolnyayut-ankety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8680" y="1563586"/>
            <a:ext cx="2273171" cy="151396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http://tvergma.ru/upload/iblock/2a3/korostyleva-aleksandra_-pechene-dlya-donorov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97575" y="4665021"/>
            <a:ext cx="1357219" cy="177621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08912" cy="100811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2"/>
                </a:solidFill>
              </a:rPr>
              <a:t/>
            </a:r>
            <a:br>
              <a:rPr lang="ru-RU" sz="3200" b="1" dirty="0" smtClean="0">
                <a:solidFill>
                  <a:schemeClr val="accent2"/>
                </a:solidFill>
              </a:rPr>
            </a:br>
            <a:r>
              <a:rPr lang="en-US" sz="3200" b="1" dirty="0" smtClean="0">
                <a:solidFill>
                  <a:schemeClr val="accent2"/>
                </a:solidFill>
              </a:rPr>
              <a:t>III</a:t>
            </a:r>
            <a:r>
              <a:rPr lang="ru-RU" sz="3200" b="1" dirty="0" smtClean="0">
                <a:solidFill>
                  <a:schemeClr val="accent2"/>
                </a:solidFill>
              </a:rPr>
              <a:t>.</a:t>
            </a:r>
            <a:r>
              <a:rPr lang="ru-RU" sz="2800" b="1" dirty="0">
                <a:solidFill>
                  <a:schemeClr val="accent2"/>
                </a:solidFill>
              </a:rPr>
              <a:t> </a:t>
            </a:r>
            <a:r>
              <a:rPr lang="ru-RU" sz="2800" b="1" dirty="0" smtClean="0">
                <a:solidFill>
                  <a:schemeClr val="accent2"/>
                </a:solidFill>
              </a:rPr>
              <a:t>Участие в  реализации социальных мероприятий, направленных на укрепление у молодежи духовно-нравственных   чувств</a:t>
            </a:r>
            <a:r>
              <a:rPr lang="ru-RU" sz="2800" b="1" dirty="0">
                <a:solidFill>
                  <a:schemeClr val="accent2"/>
                </a:solidFill>
              </a:rPr>
              <a:t/>
            </a:r>
            <a:br>
              <a:rPr lang="ru-RU" sz="2800" b="1" dirty="0">
                <a:solidFill>
                  <a:schemeClr val="accent2"/>
                </a:solidFill>
              </a:rPr>
            </a:br>
            <a:endParaRPr lang="ru-RU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7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u="sng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20.11.15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Встреча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волонтёров ТГМУ с воспитанниками реабилитационного центра (г.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Тверь)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для детей и подростков с ограниченными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возможностями</a:t>
            </a:r>
          </a:p>
          <a:p>
            <a:pPr algn="just"/>
            <a:r>
              <a:rPr lang="ru-RU" dirty="0" smtClean="0"/>
              <a:t>Обсуждение и планирование совместных мероприятий</a:t>
            </a:r>
          </a:p>
          <a:p>
            <a:pPr algn="just"/>
            <a:r>
              <a:rPr lang="ru-RU" dirty="0" smtClean="0"/>
              <a:t>Совместное </a:t>
            </a:r>
            <a:r>
              <a:rPr lang="ru-RU" dirty="0"/>
              <a:t>п</a:t>
            </a:r>
            <a:r>
              <a:rPr lang="ru-RU" dirty="0" smtClean="0"/>
              <a:t>осещение </a:t>
            </a:r>
            <a:r>
              <a:rPr lang="ru-RU" dirty="0"/>
              <a:t>гала-концерта конкурса студенческого творчества «</a:t>
            </a:r>
            <a:r>
              <a:rPr lang="ru-RU" dirty="0" smtClean="0"/>
              <a:t>Шанс-2015»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</a:rPr>
              <a:t>107 </a:t>
            </a:r>
            <a:r>
              <a:rPr lang="ru-RU" dirty="0" smtClean="0"/>
              <a:t>участников</a:t>
            </a:r>
            <a:endParaRPr lang="ru-RU" dirty="0"/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08912" cy="100811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2"/>
                </a:solidFill>
              </a:rPr>
              <a:t/>
            </a:r>
            <a:br>
              <a:rPr lang="ru-RU" sz="3200" b="1" dirty="0" smtClean="0">
                <a:solidFill>
                  <a:schemeClr val="accent2"/>
                </a:solidFill>
              </a:rPr>
            </a:br>
            <a:r>
              <a:rPr lang="en-US" sz="3200" b="1" dirty="0" smtClean="0">
                <a:solidFill>
                  <a:schemeClr val="accent2"/>
                </a:solidFill>
              </a:rPr>
              <a:t>III</a:t>
            </a:r>
            <a:r>
              <a:rPr lang="ru-RU" sz="3200" b="1" dirty="0" smtClean="0">
                <a:solidFill>
                  <a:schemeClr val="accent2"/>
                </a:solidFill>
              </a:rPr>
              <a:t>.</a:t>
            </a:r>
            <a:r>
              <a:rPr lang="ru-RU" sz="2800" b="1" dirty="0">
                <a:solidFill>
                  <a:schemeClr val="accent2"/>
                </a:solidFill>
              </a:rPr>
              <a:t> </a:t>
            </a:r>
            <a:r>
              <a:rPr lang="ru-RU" sz="2800" b="1" dirty="0" smtClean="0">
                <a:solidFill>
                  <a:schemeClr val="accent2"/>
                </a:solidFill>
              </a:rPr>
              <a:t>Участие в  реализации социальных мероприятий, направленных на укрепление у молодежи духовно-нравственных   чувств</a:t>
            </a:r>
            <a:r>
              <a:rPr lang="ru-RU" sz="2800" b="1" dirty="0">
                <a:solidFill>
                  <a:schemeClr val="accent2"/>
                </a:solidFill>
              </a:rPr>
              <a:t/>
            </a:r>
            <a:br>
              <a:rPr lang="ru-RU" sz="2800" b="1" dirty="0">
                <a:solidFill>
                  <a:schemeClr val="accent2"/>
                </a:solidFill>
              </a:rPr>
            </a:br>
            <a:endParaRPr lang="ru-RU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83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839200" cy="49711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01.12-15-10.12.15 - 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ДЕКАДА МИЛОСЕРДИЯ </a:t>
            </a:r>
          </a:p>
          <a:p>
            <a:pPr marL="0" indent="0">
              <a:buNone/>
            </a:pPr>
            <a:r>
              <a:rPr lang="ru-RU" sz="2400" b="1" dirty="0" smtClean="0"/>
              <a:t>Цели</a:t>
            </a:r>
            <a:r>
              <a:rPr lang="ru-RU" sz="2400" dirty="0" smtClean="0"/>
              <a:t>: формирование </a:t>
            </a:r>
            <a:r>
              <a:rPr lang="ru-RU" sz="2400" dirty="0"/>
              <a:t>добросердечного отношения детей и подростков к </a:t>
            </a:r>
            <a:r>
              <a:rPr lang="ru-RU" sz="2400" dirty="0" smtClean="0"/>
              <a:t>инвалидам и формирование понятия безопасного </a:t>
            </a:r>
            <a:r>
              <a:rPr lang="ru-RU" sz="2400" dirty="0"/>
              <a:t>образа </a:t>
            </a:r>
            <a:r>
              <a:rPr lang="ru-RU" sz="2400" dirty="0" smtClean="0"/>
              <a:t>жизни</a:t>
            </a:r>
          </a:p>
          <a:p>
            <a:pPr lvl="1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FF0000"/>
                </a:solidFill>
              </a:rPr>
              <a:t>300</a:t>
            </a:r>
            <a:r>
              <a:rPr lang="ru-RU" sz="2400" dirty="0" smtClean="0"/>
              <a:t> участников</a:t>
            </a:r>
            <a:r>
              <a:rPr lang="en-US" sz="2400" dirty="0" smtClean="0"/>
              <a:t> </a:t>
            </a:r>
            <a:r>
              <a:rPr lang="ru-RU" sz="2400" dirty="0" smtClean="0"/>
              <a:t>- учеников средних школ </a:t>
            </a:r>
            <a:r>
              <a:rPr lang="ru-RU" sz="2400" dirty="0" err="1" smtClean="0"/>
              <a:t>г.Твери</a:t>
            </a:r>
            <a:endParaRPr lang="ru-RU" sz="2400" dirty="0" smtClean="0"/>
          </a:p>
          <a:p>
            <a:pPr lvl="1">
              <a:buFont typeface="Wingdings" pitchFamily="2" charset="2"/>
              <a:buChar char="Ø"/>
            </a:pPr>
            <a:r>
              <a:rPr lang="ru-RU" sz="2400" dirty="0" smtClean="0"/>
              <a:t>беседы </a:t>
            </a:r>
            <a:r>
              <a:rPr lang="ru-RU" sz="2400" dirty="0"/>
              <a:t>с интерактивной игрой по адаптации школьников к общению с детьми-инвалидами</a:t>
            </a:r>
            <a:r>
              <a:rPr lang="ru-RU" sz="2400" dirty="0" smtClean="0"/>
              <a:t>,</a:t>
            </a:r>
          </a:p>
          <a:p>
            <a:pPr lvl="1">
              <a:buFont typeface="Wingdings" pitchFamily="2" charset="2"/>
              <a:buChar char="Ø"/>
            </a:pPr>
            <a:r>
              <a:rPr lang="ru-RU" sz="2400" dirty="0" smtClean="0"/>
              <a:t>уроки </a:t>
            </a:r>
            <a:r>
              <a:rPr lang="ru-RU" sz="2400" dirty="0"/>
              <a:t>безопасности, </a:t>
            </a:r>
            <a:r>
              <a:rPr lang="ru-RU" sz="2400" dirty="0" smtClean="0"/>
              <a:t>по </a:t>
            </a:r>
            <a:r>
              <a:rPr lang="ru-RU" sz="2400" dirty="0"/>
              <a:t>вопросам </a:t>
            </a:r>
            <a:endParaRPr lang="ru-RU" sz="2400" dirty="0" smtClean="0"/>
          </a:p>
          <a:p>
            <a:pPr marL="457200" lvl="1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бытового травматизма и </a:t>
            </a:r>
            <a:r>
              <a:rPr lang="ru-RU" sz="2400" dirty="0"/>
              <a:t>правилам </a:t>
            </a:r>
            <a:endParaRPr lang="ru-RU" sz="2400" dirty="0" smtClean="0"/>
          </a:p>
          <a:p>
            <a:pPr marL="457200" lvl="1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безопасности </a:t>
            </a:r>
            <a:r>
              <a:rPr lang="ru-RU" sz="2400" dirty="0"/>
              <a:t>на </a:t>
            </a:r>
            <a:r>
              <a:rPr lang="ru-RU" sz="2400" dirty="0" smtClean="0"/>
              <a:t>дороге</a:t>
            </a:r>
            <a:endParaRPr lang="ru-RU" sz="2400" dirty="0"/>
          </a:p>
        </p:txBody>
      </p:sp>
      <p:pic>
        <p:nvPicPr>
          <p:cNvPr id="27650" name="Picture 2" descr="F:\ФОТО\Декада милосердия -1.12-10.12.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4273192"/>
            <a:ext cx="2860837" cy="237101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08912" cy="100811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2"/>
                </a:solidFill>
              </a:rPr>
              <a:t/>
            </a:r>
            <a:br>
              <a:rPr lang="ru-RU" sz="3200" b="1" dirty="0" smtClean="0">
                <a:solidFill>
                  <a:schemeClr val="accent2"/>
                </a:solidFill>
              </a:rPr>
            </a:br>
            <a:r>
              <a:rPr lang="en-US" sz="3200" b="1" dirty="0" smtClean="0">
                <a:solidFill>
                  <a:schemeClr val="accent2"/>
                </a:solidFill>
              </a:rPr>
              <a:t>III</a:t>
            </a:r>
            <a:r>
              <a:rPr lang="ru-RU" sz="3200" b="1" dirty="0" smtClean="0">
                <a:solidFill>
                  <a:schemeClr val="accent2"/>
                </a:solidFill>
              </a:rPr>
              <a:t>.</a:t>
            </a:r>
            <a:r>
              <a:rPr lang="ru-RU" sz="2800" b="1" dirty="0">
                <a:solidFill>
                  <a:schemeClr val="accent2"/>
                </a:solidFill>
              </a:rPr>
              <a:t> </a:t>
            </a:r>
            <a:r>
              <a:rPr lang="ru-RU" sz="2800" b="1" dirty="0" smtClean="0">
                <a:solidFill>
                  <a:schemeClr val="accent2"/>
                </a:solidFill>
              </a:rPr>
              <a:t>Участие в  реализации социальных мероприятий, направленных на укрепление у молодежи духовно-нравственных   чувств</a:t>
            </a:r>
            <a:r>
              <a:rPr lang="ru-RU" sz="2800" b="1" dirty="0">
                <a:solidFill>
                  <a:schemeClr val="accent2"/>
                </a:solidFill>
              </a:rPr>
              <a:t/>
            </a:r>
            <a:br>
              <a:rPr lang="ru-RU" sz="2800" b="1" dirty="0">
                <a:solidFill>
                  <a:schemeClr val="accent2"/>
                </a:solidFill>
              </a:rPr>
            </a:br>
            <a:endParaRPr lang="ru-RU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81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ДЕКАДА </a:t>
            </a:r>
            <a:r>
              <a:rPr lang="ru-RU" b="1" dirty="0"/>
              <a:t>МИЛОСЕРДИЯ 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u="sng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04.12.15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Игровая программа в школе для слабослышащих детей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</a:rPr>
              <a:t>17</a:t>
            </a:r>
            <a:r>
              <a:rPr lang="ru-RU" dirty="0" smtClean="0"/>
              <a:t> участников</a:t>
            </a:r>
          </a:p>
          <a:p>
            <a:endParaRPr lang="ru-RU" dirty="0"/>
          </a:p>
        </p:txBody>
      </p:sp>
      <p:pic>
        <p:nvPicPr>
          <p:cNvPr id="4" name="Picture 2" descr="C:\Users\Admin\Desktop\УВР16\УВР\Attachments_minademi@mail.ru_2015-12-04_21-01-00\4F0vVNUXKK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2444658"/>
            <a:ext cx="2987824" cy="168065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УВР16\УВР\Attachments_minademi@mail.ru_2015-12-04_21-01-00\gwNc_-bdyr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3995" y="4005064"/>
            <a:ext cx="4760005" cy="267353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Admin\Desktop\УВР16\УВР\Attachments_minademi@mail.ru_2015-12-04_21-01-00\szST8fMwIm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284984"/>
            <a:ext cx="4687844" cy="263691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27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328" y="404664"/>
            <a:ext cx="9163744" cy="8382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dirty="0"/>
              <a:t>Основные направления деятельности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42864"/>
            <a:ext cx="8686800" cy="5426496"/>
          </a:xfrm>
        </p:spPr>
        <p:txBody>
          <a:bodyPr>
            <a:noAutofit/>
          </a:bodyPr>
          <a:lstStyle/>
          <a:p>
            <a:pPr marL="571500" indent="-571500" algn="just">
              <a:buFont typeface="+mj-lt"/>
              <a:buAutoNum type="romanUcPeriod"/>
            </a:pPr>
            <a:r>
              <a:rPr lang="ru-RU" sz="2200" dirty="0" smtClean="0"/>
              <a:t>Популяризация ЗОЖ среди обучающихся ТГМУ и населения</a:t>
            </a:r>
          </a:p>
          <a:p>
            <a:pPr marL="571500" indent="-571500" algn="just">
              <a:buFont typeface="+mj-lt"/>
              <a:buAutoNum type="romanUcPeriod"/>
            </a:pPr>
            <a:r>
              <a:rPr lang="ru-RU" sz="2200" dirty="0"/>
              <a:t>Профилактика </a:t>
            </a:r>
            <a:r>
              <a:rPr lang="ru-RU" sz="2200" dirty="0" err="1"/>
              <a:t>аддиктивного</a:t>
            </a:r>
            <a:r>
              <a:rPr lang="ru-RU" sz="2200" dirty="0"/>
              <a:t> поведения в молодежной </a:t>
            </a:r>
            <a:r>
              <a:rPr lang="ru-RU" sz="2200" dirty="0" smtClean="0"/>
              <a:t>среде</a:t>
            </a:r>
          </a:p>
          <a:p>
            <a:pPr marL="571500" indent="-571500" algn="just">
              <a:buFont typeface="+mj-lt"/>
              <a:buAutoNum type="romanUcPeriod"/>
            </a:pPr>
            <a:r>
              <a:rPr lang="ru-RU" sz="2200" dirty="0" smtClean="0"/>
              <a:t>Участие в  реализации </a:t>
            </a:r>
            <a:r>
              <a:rPr lang="ru-RU" sz="2200" dirty="0"/>
              <a:t>социальных </a:t>
            </a:r>
            <a:r>
              <a:rPr lang="ru-RU" sz="2200" dirty="0" smtClean="0"/>
              <a:t>мероприятий, направленных на укрепление у молодежи духовно-нравственных чувств</a:t>
            </a:r>
          </a:p>
          <a:p>
            <a:pPr marL="571500" indent="-571500" algn="just">
              <a:buFont typeface="+mj-lt"/>
              <a:buAutoNum type="romanUcPeriod"/>
            </a:pPr>
            <a:r>
              <a:rPr lang="ru-RU" sz="2200" dirty="0" smtClean="0"/>
              <a:t>Участие в мероприятиях, направленных на воспитание у молодежи  патриотических чувств</a:t>
            </a:r>
          </a:p>
          <a:p>
            <a:pPr marL="571500" indent="-571500" algn="just">
              <a:buFont typeface="+mj-lt"/>
              <a:buAutoNum type="romanUcPeriod"/>
            </a:pPr>
            <a:r>
              <a:rPr lang="ru-RU" sz="2200" dirty="0" smtClean="0"/>
              <a:t>Участие в мероприятиях, способствующих   гражданско-правовому воспитанию молодежи</a:t>
            </a:r>
          </a:p>
          <a:p>
            <a:pPr marL="571500" indent="-571500" algn="just">
              <a:buFont typeface="+mj-lt"/>
              <a:buAutoNum type="romanUcPeriod"/>
            </a:pPr>
            <a:r>
              <a:rPr lang="ru-RU" sz="2200" dirty="0" smtClean="0"/>
              <a:t>Работа </a:t>
            </a:r>
            <a:r>
              <a:rPr lang="ru-RU" sz="2200" dirty="0"/>
              <a:t>с населением по вопросам безопасности жизнедеятельности </a:t>
            </a:r>
            <a:r>
              <a:rPr lang="ru-RU" sz="2200" dirty="0" smtClean="0"/>
              <a:t>и </a:t>
            </a:r>
            <a:r>
              <a:rPr lang="ru-RU" sz="2200" dirty="0"/>
              <a:t>действиям при возникновении </a:t>
            </a:r>
            <a:r>
              <a:rPr lang="ru-RU" sz="2200" dirty="0" smtClean="0"/>
              <a:t>чрезвычайных ситуаций</a:t>
            </a:r>
            <a:endParaRPr lang="ru-RU" sz="2200" dirty="0"/>
          </a:p>
          <a:p>
            <a:pPr marL="571500" indent="-571500" algn="just">
              <a:buFont typeface="+mj-lt"/>
              <a:buAutoNum type="romanUcPeriod"/>
            </a:pPr>
            <a:r>
              <a:rPr lang="ru-RU" sz="2200" dirty="0" smtClean="0"/>
              <a:t>Информационная поддержка  реализации проектов и мероприятий</a:t>
            </a:r>
          </a:p>
          <a:p>
            <a:pPr marL="0" indent="0" algn="just">
              <a:buNone/>
            </a:pPr>
            <a:r>
              <a:rPr lang="ru-RU" sz="2200" dirty="0" smtClean="0"/>
              <a:t>  </a:t>
            </a:r>
          </a:p>
          <a:p>
            <a:pPr algn="just"/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79591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686800" cy="11067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en-US" sz="3100" b="1" dirty="0" smtClean="0">
                <a:solidFill>
                  <a:schemeClr val="accent2"/>
                </a:solidFill>
              </a:rPr>
              <a:t>IV</a:t>
            </a:r>
            <a:r>
              <a:rPr lang="ru-RU" sz="3100" b="1" dirty="0" smtClean="0">
                <a:solidFill>
                  <a:schemeClr val="accent2"/>
                </a:solidFill>
              </a:rPr>
              <a:t>.</a:t>
            </a:r>
            <a:r>
              <a:rPr lang="en-US" sz="3100" b="1" dirty="0" smtClean="0">
                <a:solidFill>
                  <a:schemeClr val="accent2"/>
                </a:solidFill>
              </a:rPr>
              <a:t> </a:t>
            </a:r>
            <a:r>
              <a:rPr lang="ru-RU" sz="3100" b="1" dirty="0" smtClean="0">
                <a:solidFill>
                  <a:schemeClr val="accent2"/>
                </a:solidFill>
              </a:rPr>
              <a:t>Участие </a:t>
            </a:r>
            <a:r>
              <a:rPr lang="ru-RU" sz="3100" b="1" dirty="0">
                <a:solidFill>
                  <a:schemeClr val="accent2"/>
                </a:solidFill>
              </a:rPr>
              <a:t>в  </a:t>
            </a:r>
            <a:r>
              <a:rPr lang="ru-RU" sz="3100" b="1" dirty="0" smtClean="0">
                <a:solidFill>
                  <a:schemeClr val="accent2"/>
                </a:solidFill>
              </a:rPr>
              <a:t>мероприятиях, </a:t>
            </a:r>
            <a:r>
              <a:rPr lang="ru-RU" sz="3100" b="1" dirty="0">
                <a:solidFill>
                  <a:schemeClr val="accent2"/>
                </a:solidFill>
              </a:rPr>
              <a:t>направленных на </a:t>
            </a:r>
            <a:r>
              <a:rPr lang="ru-RU" sz="3100" b="1" dirty="0" smtClean="0">
                <a:solidFill>
                  <a:schemeClr val="accent2"/>
                </a:solidFill>
              </a:rPr>
              <a:t>воспитание  </a:t>
            </a:r>
            <a:r>
              <a:rPr lang="ru-RU" sz="3100" b="1" dirty="0">
                <a:solidFill>
                  <a:schemeClr val="accent2"/>
                </a:solidFill>
              </a:rPr>
              <a:t>патриотических  чувств</a:t>
            </a:r>
            <a:r>
              <a:rPr lang="ru-RU" sz="3100" b="1" dirty="0"/>
              <a:t/>
            </a:r>
            <a:br>
              <a:rPr lang="ru-RU" sz="3100" b="1" dirty="0"/>
            </a:br>
            <a:endParaRPr lang="ru-RU" sz="31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sz="96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Мероприятия, приуроченные к 70-летию</a:t>
            </a:r>
            <a:endParaRPr lang="ru-RU" sz="96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96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Победы в Великой Отечественной войне </a:t>
            </a:r>
            <a:endParaRPr lang="ru-RU" sz="9600" b="1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8000" u="sng" dirty="0" smtClean="0">
                <a:solidFill>
                  <a:schemeClr val="tx1"/>
                </a:solidFill>
              </a:rPr>
              <a:t>Февраль-май </a:t>
            </a:r>
            <a:r>
              <a:rPr lang="ru-RU" sz="6200" b="1" dirty="0" smtClean="0"/>
              <a:t>ТВОРЧЕСКИЕ </a:t>
            </a:r>
            <a:r>
              <a:rPr lang="ru-RU" sz="6200" b="1" dirty="0"/>
              <a:t>КОНКУРСЫ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8000" b="1" dirty="0" smtClean="0"/>
              <a:t>Поисковая работа о ветеранах ВОВ</a:t>
            </a:r>
            <a:r>
              <a:rPr lang="ru-RU" sz="8000" dirty="0" smtClean="0"/>
              <a:t>,  </a:t>
            </a:r>
            <a:r>
              <a:rPr lang="ru-RU" sz="8000" dirty="0"/>
              <a:t>бывших </a:t>
            </a:r>
            <a:r>
              <a:rPr lang="ru-RU" sz="8000" dirty="0" smtClean="0"/>
              <a:t>сотрудниках </a:t>
            </a:r>
            <a:r>
              <a:rPr lang="ru-RU" sz="8000" dirty="0"/>
              <a:t>вуза </a:t>
            </a:r>
            <a:endParaRPr lang="ru-RU" sz="8000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8000" dirty="0" smtClean="0"/>
              <a:t>собрана </a:t>
            </a:r>
            <a:r>
              <a:rPr lang="ru-RU" sz="8000" dirty="0"/>
              <a:t>информация о </a:t>
            </a:r>
            <a:r>
              <a:rPr lang="ru-RU" sz="8000" dirty="0">
                <a:solidFill>
                  <a:srgbClr val="FF0000"/>
                </a:solidFill>
              </a:rPr>
              <a:t>25 </a:t>
            </a:r>
            <a:r>
              <a:rPr lang="ru-RU" sz="8000" dirty="0" smtClean="0">
                <a:solidFill>
                  <a:srgbClr val="FF0000"/>
                </a:solidFill>
              </a:rPr>
              <a:t>ветеранах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8000" dirty="0" smtClean="0">
                <a:solidFill>
                  <a:srgbClr val="FF0000"/>
                </a:solidFill>
              </a:rPr>
              <a:t>550</a:t>
            </a:r>
            <a:r>
              <a:rPr lang="ru-RU" sz="8000" dirty="0" smtClean="0"/>
              <a:t> </a:t>
            </a:r>
            <a:r>
              <a:rPr lang="ru-RU" sz="8000" dirty="0"/>
              <a:t>участников.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8000" b="1" dirty="0"/>
              <a:t>Сбор материалов на </a:t>
            </a:r>
            <a:r>
              <a:rPr lang="ru-RU" sz="8000" b="1" dirty="0" smtClean="0"/>
              <a:t>сайте </a:t>
            </a:r>
            <a:r>
              <a:rPr lang="ru-RU" sz="8000" dirty="0" smtClean="0"/>
              <a:t>ТГМУ, </a:t>
            </a:r>
            <a:r>
              <a:rPr lang="ru-RU" sz="8000" dirty="0"/>
              <a:t>посвящённых 70-летию Победы </a:t>
            </a:r>
            <a:endParaRPr lang="ru-RU" sz="8000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8000" dirty="0" smtClean="0">
                <a:solidFill>
                  <a:srgbClr val="FF0000"/>
                </a:solidFill>
              </a:rPr>
              <a:t>23</a:t>
            </a:r>
            <a:r>
              <a:rPr lang="ru-RU" sz="8000" dirty="0" smtClean="0"/>
              <a:t> материала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8000" dirty="0" smtClean="0">
                <a:solidFill>
                  <a:srgbClr val="FF0000"/>
                </a:solidFill>
              </a:rPr>
              <a:t>103</a:t>
            </a:r>
            <a:r>
              <a:rPr lang="ru-RU" sz="8000" dirty="0" smtClean="0"/>
              <a:t> участника</a:t>
            </a:r>
            <a:endParaRPr lang="ru-RU" sz="80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8000" b="1" dirty="0"/>
              <a:t>Тематические публикации в </a:t>
            </a:r>
            <a:r>
              <a:rPr lang="ru-RU" sz="8000" b="1" dirty="0" smtClean="0"/>
              <a:t>СМИ </a:t>
            </a:r>
            <a:r>
              <a:rPr lang="ru-RU" sz="8000" dirty="0" smtClean="0"/>
              <a:t>о вкладе </a:t>
            </a:r>
            <a:r>
              <a:rPr lang="ru-RU" sz="8000" dirty="0"/>
              <a:t>медицинских работников в Победу в </a:t>
            </a:r>
            <a:r>
              <a:rPr lang="ru-RU" sz="8000" dirty="0" smtClean="0"/>
              <a:t>ВОВ</a:t>
            </a:r>
            <a:endParaRPr lang="ru-RU" sz="8000" dirty="0"/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8000" dirty="0" smtClean="0">
                <a:solidFill>
                  <a:srgbClr val="FF0000"/>
                </a:solidFill>
              </a:rPr>
              <a:t>10</a:t>
            </a:r>
            <a:r>
              <a:rPr lang="ru-RU" sz="8000" dirty="0" smtClean="0"/>
              <a:t> публикаций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8000" dirty="0" smtClean="0"/>
              <a:t> </a:t>
            </a:r>
            <a:r>
              <a:rPr lang="ru-RU" sz="8000" dirty="0">
                <a:solidFill>
                  <a:srgbClr val="FF0000"/>
                </a:solidFill>
              </a:rPr>
              <a:t>38 </a:t>
            </a:r>
            <a:r>
              <a:rPr lang="ru-RU" sz="8000" dirty="0" smtClean="0"/>
              <a:t>участников</a:t>
            </a:r>
            <a:endParaRPr lang="ru-RU" sz="80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8000" b="1" dirty="0"/>
              <a:t>Акция «Мы пишем летопись Победы»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8000" dirty="0" smtClean="0">
                <a:solidFill>
                  <a:srgbClr val="FF0000"/>
                </a:solidFill>
              </a:rPr>
              <a:t>83</a:t>
            </a:r>
            <a:r>
              <a:rPr lang="ru-RU" sz="8000" dirty="0" smtClean="0"/>
              <a:t> материала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8000" dirty="0" smtClean="0">
                <a:solidFill>
                  <a:srgbClr val="FF0000"/>
                </a:solidFill>
              </a:rPr>
              <a:t>430</a:t>
            </a:r>
            <a:r>
              <a:rPr lang="ru-RU" sz="8000" dirty="0" smtClean="0"/>
              <a:t> участников</a:t>
            </a:r>
            <a:endParaRPr lang="ru-RU" sz="8000" dirty="0"/>
          </a:p>
          <a:p>
            <a:pPr>
              <a:spcBef>
                <a:spcPts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58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0863" y="620688"/>
            <a:ext cx="8686800" cy="838200"/>
          </a:xfrm>
        </p:spPr>
        <p:txBody>
          <a:bodyPr>
            <a:noAutofit/>
          </a:bodyPr>
          <a:lstStyle/>
          <a:p>
            <a:pPr marL="0" indent="0"/>
            <a:r>
              <a:rPr lang="ru-RU" sz="3200" b="1" dirty="0" smtClean="0">
                <a:solidFill>
                  <a:schemeClr val="accent2"/>
                </a:solidFill>
              </a:rPr>
              <a:t/>
            </a:r>
            <a:br>
              <a:rPr lang="ru-RU" sz="3200" b="1" dirty="0" smtClean="0">
                <a:solidFill>
                  <a:schemeClr val="accent2"/>
                </a:solidFill>
              </a:rPr>
            </a:br>
            <a:r>
              <a:rPr lang="ru-RU" sz="3200" b="1" dirty="0" smtClean="0">
                <a:solidFill>
                  <a:schemeClr val="accent2"/>
                </a:solidFill>
              </a:rPr>
              <a:t>Мероприятия</a:t>
            </a:r>
            <a:r>
              <a:rPr lang="ru-RU" sz="3200" b="1" dirty="0">
                <a:solidFill>
                  <a:schemeClr val="accent2"/>
                </a:solidFill>
              </a:rPr>
              <a:t>, приуроченные к 70-летию</a:t>
            </a:r>
            <a:r>
              <a:rPr lang="ru-RU" sz="3200" dirty="0">
                <a:solidFill>
                  <a:schemeClr val="accent2"/>
                </a:solidFill>
              </a:rPr>
              <a:t/>
            </a:r>
            <a:br>
              <a:rPr lang="ru-RU" sz="3200" dirty="0">
                <a:solidFill>
                  <a:schemeClr val="accent2"/>
                </a:solidFill>
              </a:rPr>
            </a:br>
            <a:r>
              <a:rPr lang="ru-RU" sz="3200" b="1" dirty="0">
                <a:solidFill>
                  <a:schemeClr val="accent2"/>
                </a:solidFill>
              </a:rPr>
              <a:t>Победы в Великой Отечественной войне       </a:t>
            </a:r>
            <a:r>
              <a:rPr lang="ru-RU" sz="3200" dirty="0">
                <a:solidFill>
                  <a:schemeClr val="accent2"/>
                </a:solidFill>
              </a:rPr>
              <a:t/>
            </a:r>
            <a:br>
              <a:rPr lang="ru-RU" sz="3200" dirty="0">
                <a:solidFill>
                  <a:schemeClr val="accent2"/>
                </a:solidFill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39630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u="sng" dirty="0" smtClean="0">
                <a:solidFill>
                  <a:schemeClr val="tx1"/>
                </a:solidFill>
              </a:rPr>
              <a:t>Февраль-</a:t>
            </a:r>
            <a:r>
              <a:rPr lang="ru-RU" sz="2800" u="sng" dirty="0" err="1" smtClean="0">
                <a:solidFill>
                  <a:schemeClr val="tx1"/>
                </a:solidFill>
              </a:rPr>
              <a:t>май.</a:t>
            </a:r>
            <a:r>
              <a:rPr lang="ru-RU" sz="2800" b="1" dirty="0" err="1" smtClean="0"/>
              <a:t>Творческие</a:t>
            </a:r>
            <a:r>
              <a:rPr lang="ru-RU" sz="2800" b="1" dirty="0" smtClean="0"/>
              <a:t> конкурсы</a:t>
            </a:r>
          </a:p>
          <a:p>
            <a:r>
              <a:rPr lang="ru-RU" sz="2400" dirty="0"/>
              <a:t>Подготовка тематических </a:t>
            </a:r>
            <a:r>
              <a:rPr lang="ru-RU" sz="2400" dirty="0" err="1"/>
              <a:t>фотобюллетеней</a:t>
            </a:r>
            <a:r>
              <a:rPr lang="ru-RU" sz="2400" dirty="0"/>
              <a:t>,  информационных плакатов, конкурс стенных газет «День великой </a:t>
            </a:r>
            <a:r>
              <a:rPr lang="ru-RU" sz="2400" dirty="0" smtClean="0"/>
              <a:t>Победы»</a:t>
            </a:r>
            <a:endParaRPr lang="ru-RU" sz="2400" dirty="0"/>
          </a:p>
          <a:p>
            <a:pPr lvl="1">
              <a:buFont typeface="Wingdings" pitchFamily="2" charset="2"/>
              <a:buChar char="Ø"/>
            </a:pPr>
            <a:r>
              <a:rPr lang="ru-RU" sz="2400" dirty="0">
                <a:solidFill>
                  <a:srgbClr val="FF0000"/>
                </a:solidFill>
              </a:rPr>
              <a:t>56</a:t>
            </a:r>
            <a:r>
              <a:rPr lang="ru-RU" sz="2400" dirty="0"/>
              <a:t> плакатов и </a:t>
            </a:r>
            <a:r>
              <a:rPr lang="ru-RU" sz="2400" dirty="0" err="1"/>
              <a:t>фотобюллетеней</a:t>
            </a:r>
            <a:endParaRPr lang="ru-RU" sz="2400" dirty="0"/>
          </a:p>
          <a:p>
            <a:pPr lvl="1">
              <a:buFont typeface="Wingdings" pitchFamily="2" charset="2"/>
              <a:buChar char="Ø"/>
            </a:pPr>
            <a:r>
              <a:rPr lang="ru-RU" sz="2400" dirty="0">
                <a:solidFill>
                  <a:srgbClr val="FF0000"/>
                </a:solidFill>
              </a:rPr>
              <a:t>7</a:t>
            </a:r>
            <a:r>
              <a:rPr lang="ru-RU" sz="2400" dirty="0"/>
              <a:t>  стенных </a:t>
            </a:r>
            <a:r>
              <a:rPr lang="ru-RU" sz="2400" dirty="0" smtClean="0"/>
              <a:t>газет</a:t>
            </a:r>
          </a:p>
          <a:p>
            <a:pPr marL="514350" indent="-457200"/>
            <a:r>
              <a:rPr lang="ru-RU" sz="2400" dirty="0" smtClean="0"/>
              <a:t>Участие </a:t>
            </a:r>
            <a:r>
              <a:rPr lang="ru-RU" sz="2400" dirty="0"/>
              <a:t>в конкурсе </a:t>
            </a:r>
            <a:r>
              <a:rPr lang="ru-RU" sz="2400" dirty="0" smtClean="0"/>
              <a:t>плакатов</a:t>
            </a:r>
          </a:p>
          <a:p>
            <a:pPr marL="57150" indent="0">
              <a:buNone/>
            </a:pPr>
            <a:r>
              <a:rPr lang="ru-RU" sz="2400" dirty="0" smtClean="0"/>
              <a:t> </a:t>
            </a:r>
            <a:r>
              <a:rPr lang="ru-RU" sz="2400" dirty="0"/>
              <a:t>«Великая победа</a:t>
            </a:r>
            <a:r>
              <a:rPr lang="ru-RU" sz="2400" dirty="0" smtClean="0"/>
              <a:t>» (МВД России)</a:t>
            </a:r>
          </a:p>
          <a:p>
            <a:pPr marL="800100" lvl="1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FF0000"/>
                </a:solidFill>
              </a:rPr>
              <a:t>2</a:t>
            </a:r>
            <a:r>
              <a:rPr lang="ru-RU" sz="2400" dirty="0" smtClean="0"/>
              <a:t> плаката, благодарность участникам </a:t>
            </a:r>
          </a:p>
          <a:p>
            <a:pPr marL="857250" lvl="1" indent="-342900">
              <a:buFont typeface="Wingdings" pitchFamily="2" charset="2"/>
              <a:buChar char="Ø"/>
            </a:pPr>
            <a:endParaRPr lang="ru-RU" sz="2000" dirty="0"/>
          </a:p>
          <a:p>
            <a:pPr lvl="1">
              <a:buFont typeface="Wingdings" pitchFamily="2" charset="2"/>
              <a:buChar char="Ø"/>
            </a:pPr>
            <a:endParaRPr lang="ru-RU" sz="2400" dirty="0"/>
          </a:p>
          <a:p>
            <a:pPr marL="0" indent="0">
              <a:buNone/>
            </a:pPr>
            <a:endParaRPr lang="ru-RU" sz="2400" b="1" dirty="0"/>
          </a:p>
        </p:txBody>
      </p:sp>
      <p:pic>
        <p:nvPicPr>
          <p:cNvPr id="4" name="Picture 2" descr="http://tvergma.ru/upload/iblock/270/1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4206" y="1484783"/>
            <a:ext cx="1512168" cy="107062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tvergma.ru/upload/iblock/c38/2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2475" y="2996952"/>
            <a:ext cx="2199505" cy="15744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tvergma.ru/upload/iblock/205/1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5424807"/>
            <a:ext cx="2309708" cy="14086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tvergma.ru/upload/iblock/b75/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2475" y="4752521"/>
            <a:ext cx="1904348" cy="134457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tvergma.ru/upload/iblock/a73/fon-1.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2228" y="4046363"/>
            <a:ext cx="1816125" cy="243223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25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u="sng" dirty="0" smtClean="0"/>
              <a:t>19.03.15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Встреча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обучающихся с сотрудниками ТГМУ- членами общественной организации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«Дети войны»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  <a:p>
            <a:pPr lvl="2">
              <a:buFont typeface="Wingdings" pitchFamily="2" charset="2"/>
              <a:buChar char="Ø"/>
            </a:pPr>
            <a:r>
              <a:rPr lang="ru-RU" sz="2800" dirty="0">
                <a:solidFill>
                  <a:srgbClr val="FF0000"/>
                </a:solidFill>
              </a:rPr>
              <a:t>73</a:t>
            </a:r>
            <a:r>
              <a:rPr lang="ru-RU" sz="2800" dirty="0"/>
              <a:t> </a:t>
            </a:r>
            <a:r>
              <a:rPr lang="ru-RU" sz="2800" dirty="0" smtClean="0"/>
              <a:t>участника</a:t>
            </a:r>
          </a:p>
          <a:p>
            <a:pPr marL="114300" indent="0">
              <a:buNone/>
            </a:pPr>
            <a:r>
              <a:rPr lang="ru-RU" sz="2800" u="sng" dirty="0" smtClean="0"/>
              <a:t>27.04.15.</a:t>
            </a:r>
            <a:r>
              <a:rPr lang="ru-RU" sz="2800" dirty="0" smtClean="0"/>
              <a:t> А</a:t>
            </a:r>
            <a:r>
              <a:rPr lang="ru-RU" sz="2800" b="1" dirty="0" smtClean="0"/>
              <a:t>кция </a:t>
            </a:r>
            <a:r>
              <a:rPr lang="ru-RU" sz="2800" b="1" dirty="0"/>
              <a:t>«Письмо победы»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</a:rPr>
              <a:t>38</a:t>
            </a:r>
            <a:r>
              <a:rPr lang="ru-RU" dirty="0" smtClean="0"/>
              <a:t> участников</a:t>
            </a:r>
            <a:endParaRPr lang="ru-RU" dirty="0"/>
          </a:p>
          <a:p>
            <a:pPr marL="0" indent="0">
              <a:buNone/>
            </a:pPr>
            <a:r>
              <a:rPr lang="ru-RU" sz="2800" u="sng" dirty="0" smtClean="0"/>
              <a:t>Май</a:t>
            </a:r>
            <a:r>
              <a:rPr lang="ru-RU" sz="2800" u="sng" dirty="0"/>
              <a:t>, 2015 г.</a:t>
            </a:r>
          </a:p>
          <a:p>
            <a:r>
              <a:rPr lang="ru-RU" sz="2800" b="1" dirty="0" smtClean="0"/>
              <a:t>Организация выставок </a:t>
            </a:r>
          </a:p>
          <a:p>
            <a:pPr marL="400050" lvl="1" indent="0">
              <a:buNone/>
            </a:pPr>
            <a:r>
              <a:rPr lang="ru-RU" b="1" dirty="0" smtClean="0"/>
              <a:t>«Живи и помни»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FF0000"/>
                </a:solidFill>
              </a:rPr>
              <a:t>2 </a:t>
            </a:r>
            <a:r>
              <a:rPr lang="ru-RU" sz="2800" dirty="0" smtClean="0"/>
              <a:t>выставки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FF0000"/>
                </a:solidFill>
              </a:rPr>
              <a:t>170</a:t>
            </a:r>
            <a:r>
              <a:rPr lang="ru-RU" sz="2800" dirty="0" smtClean="0"/>
              <a:t> участников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/>
          </a:p>
          <a:p>
            <a:pPr>
              <a:buFont typeface="Wingdings" pitchFamily="2" charset="2"/>
              <a:buChar char="Ø"/>
            </a:pPr>
            <a:endParaRPr lang="ru-RU" dirty="0"/>
          </a:p>
          <a:p>
            <a:endParaRPr lang="ru-RU" b="1" dirty="0"/>
          </a:p>
        </p:txBody>
      </p:sp>
      <p:pic>
        <p:nvPicPr>
          <p:cNvPr id="4" name="Picture 2" descr="http://tvergma.ru/upload/iblock/c93/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8363" y="3522900"/>
            <a:ext cx="4454676" cy="295818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10863" y="620688"/>
            <a:ext cx="8686800" cy="838200"/>
          </a:xfrm>
        </p:spPr>
        <p:txBody>
          <a:bodyPr>
            <a:noAutofit/>
          </a:bodyPr>
          <a:lstStyle/>
          <a:p>
            <a:pPr marL="0" indent="0"/>
            <a:r>
              <a:rPr lang="ru-RU" sz="3200" b="1" dirty="0" smtClean="0">
                <a:solidFill>
                  <a:schemeClr val="accent2"/>
                </a:solidFill>
              </a:rPr>
              <a:t/>
            </a:r>
            <a:br>
              <a:rPr lang="ru-RU" sz="3200" b="1" dirty="0" smtClean="0">
                <a:solidFill>
                  <a:schemeClr val="accent2"/>
                </a:solidFill>
              </a:rPr>
            </a:br>
            <a:r>
              <a:rPr lang="ru-RU" sz="3200" b="1" dirty="0" smtClean="0">
                <a:solidFill>
                  <a:schemeClr val="accent2"/>
                </a:solidFill>
              </a:rPr>
              <a:t>Мероприятия</a:t>
            </a:r>
            <a:r>
              <a:rPr lang="ru-RU" sz="3200" b="1" dirty="0">
                <a:solidFill>
                  <a:schemeClr val="accent2"/>
                </a:solidFill>
              </a:rPr>
              <a:t>, приуроченные к 70-летию</a:t>
            </a:r>
            <a:r>
              <a:rPr lang="ru-RU" sz="3200" dirty="0">
                <a:solidFill>
                  <a:schemeClr val="accent2"/>
                </a:solidFill>
              </a:rPr>
              <a:t/>
            </a:r>
            <a:br>
              <a:rPr lang="ru-RU" sz="3200" dirty="0">
                <a:solidFill>
                  <a:schemeClr val="accent2"/>
                </a:solidFill>
              </a:rPr>
            </a:br>
            <a:r>
              <a:rPr lang="ru-RU" sz="3200" b="1" dirty="0">
                <a:solidFill>
                  <a:schemeClr val="accent2"/>
                </a:solidFill>
              </a:rPr>
              <a:t>Победы в Великой Отечественной войне       </a:t>
            </a:r>
            <a:r>
              <a:rPr lang="ru-RU" sz="3200" dirty="0">
                <a:solidFill>
                  <a:schemeClr val="accent2"/>
                </a:solidFill>
              </a:rPr>
              <a:t/>
            </a:r>
            <a:br>
              <a:rPr lang="ru-RU" sz="3200" dirty="0">
                <a:solidFill>
                  <a:schemeClr val="accent2"/>
                </a:solidFill>
              </a:rPr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7098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99" y="1639341"/>
            <a:ext cx="8686800" cy="4525963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pPr marL="0" indent="0">
              <a:buNone/>
            </a:pPr>
            <a:r>
              <a:rPr lang="ru-RU" sz="112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Работа с иностранными обучающимися ТГМУ</a:t>
            </a:r>
            <a:endParaRPr lang="ru-RU" sz="112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ru-RU" sz="8000" u="sng" dirty="0"/>
              <a:t>23-30.04.15</a:t>
            </a:r>
            <a:r>
              <a:rPr lang="ru-RU" sz="8000" dirty="0"/>
              <a:t> </a:t>
            </a:r>
            <a:r>
              <a:rPr lang="ru-RU" sz="8000" dirty="0" smtClean="0"/>
              <a:t>Конкурс  стенных газет </a:t>
            </a:r>
            <a:r>
              <a:rPr lang="ru-RU" sz="8000" dirty="0"/>
              <a:t>«День великой Победы</a:t>
            </a:r>
            <a:r>
              <a:rPr lang="ru-RU" sz="8000" dirty="0" smtClean="0"/>
              <a:t>»</a:t>
            </a:r>
          </a:p>
          <a:p>
            <a:pPr lvl="1">
              <a:buFont typeface="Wingdings" pitchFamily="2" charset="2"/>
              <a:buChar char="Ø"/>
            </a:pPr>
            <a:r>
              <a:rPr lang="ru-RU" sz="8000" dirty="0" smtClean="0">
                <a:solidFill>
                  <a:srgbClr val="FF0000"/>
                </a:solidFill>
              </a:rPr>
              <a:t>74 </a:t>
            </a:r>
            <a:r>
              <a:rPr lang="ru-RU" sz="8000" dirty="0" smtClean="0"/>
              <a:t>участника</a:t>
            </a:r>
          </a:p>
          <a:p>
            <a:pPr lvl="1">
              <a:buFont typeface="Wingdings" pitchFamily="2" charset="2"/>
              <a:buChar char="Ø"/>
            </a:pPr>
            <a:r>
              <a:rPr lang="ru-RU" sz="8000" dirty="0" smtClean="0">
                <a:solidFill>
                  <a:srgbClr val="FF0000"/>
                </a:solidFill>
              </a:rPr>
              <a:t>6</a:t>
            </a:r>
            <a:r>
              <a:rPr lang="ru-RU" sz="8000" dirty="0" smtClean="0"/>
              <a:t> газет</a:t>
            </a:r>
          </a:p>
          <a:p>
            <a:pPr marL="0" indent="0">
              <a:buNone/>
            </a:pPr>
            <a:r>
              <a:rPr lang="ru-RU" sz="8000" u="sng" dirty="0"/>
              <a:t>23-30.04.15</a:t>
            </a:r>
            <a:r>
              <a:rPr lang="ru-RU" sz="8000" dirty="0"/>
              <a:t> </a:t>
            </a:r>
            <a:r>
              <a:rPr lang="ru-RU" sz="8000" b="1" dirty="0" smtClean="0"/>
              <a:t>Конкурс </a:t>
            </a:r>
            <a:r>
              <a:rPr lang="ru-RU" sz="8000" b="1" dirty="0"/>
              <a:t>стихов </a:t>
            </a:r>
            <a:endParaRPr lang="ru-RU" sz="8000" b="1" dirty="0" smtClean="0"/>
          </a:p>
          <a:p>
            <a:pPr marL="0" indent="0">
              <a:buNone/>
            </a:pPr>
            <a:r>
              <a:rPr lang="ru-RU" sz="8000" dirty="0" smtClean="0"/>
              <a:t>«</a:t>
            </a:r>
            <a:r>
              <a:rPr lang="ru-RU" sz="8000" dirty="0"/>
              <a:t>Война в моём сердце»</a:t>
            </a:r>
          </a:p>
          <a:p>
            <a:pPr lvl="1">
              <a:buFont typeface="Wingdings" pitchFamily="2" charset="2"/>
              <a:buChar char="Ø"/>
            </a:pPr>
            <a:r>
              <a:rPr lang="ru-RU" sz="8000" dirty="0" smtClean="0">
                <a:solidFill>
                  <a:srgbClr val="FF0000"/>
                </a:solidFill>
              </a:rPr>
              <a:t>87</a:t>
            </a:r>
            <a:r>
              <a:rPr lang="ru-RU" sz="8000" dirty="0" smtClean="0"/>
              <a:t> студентов</a:t>
            </a:r>
            <a:endParaRPr lang="ru-RU" sz="8000" dirty="0"/>
          </a:p>
          <a:p>
            <a:r>
              <a:rPr lang="ru-RU" sz="8000" dirty="0" smtClean="0"/>
              <a:t>Серия тематических </a:t>
            </a:r>
          </a:p>
          <a:p>
            <a:pPr marL="0" indent="0">
              <a:buNone/>
            </a:pPr>
            <a:r>
              <a:rPr lang="ru-RU" sz="8000" dirty="0" smtClean="0"/>
              <a:t>лингвострановедческих </a:t>
            </a:r>
          </a:p>
          <a:p>
            <a:pPr marL="0" indent="0">
              <a:buNone/>
            </a:pPr>
            <a:r>
              <a:rPr lang="ru-RU" sz="8000" dirty="0" smtClean="0"/>
              <a:t>уроков-презентаций</a:t>
            </a:r>
          </a:p>
          <a:p>
            <a:pPr marL="0" indent="0">
              <a:buNone/>
            </a:pPr>
            <a:r>
              <a:rPr lang="ru-RU" sz="8000" dirty="0" smtClean="0"/>
              <a:t> </a:t>
            </a:r>
            <a:r>
              <a:rPr lang="ru-RU" sz="8000" u="sng" dirty="0" smtClean="0"/>
              <a:t>04</a:t>
            </a:r>
            <a:r>
              <a:rPr lang="ru-RU" sz="8000" u="sng" dirty="0"/>
              <a:t>.-5.15 -</a:t>
            </a:r>
            <a:r>
              <a:rPr lang="ru-RU" sz="8000" u="sng" dirty="0" smtClean="0"/>
              <a:t>08.05.15</a:t>
            </a:r>
          </a:p>
          <a:p>
            <a:pPr lvl="1">
              <a:buFont typeface="Wingdings" pitchFamily="2" charset="2"/>
              <a:buChar char="Ø"/>
            </a:pPr>
            <a:r>
              <a:rPr lang="ru-RU" sz="8000" dirty="0">
                <a:solidFill>
                  <a:srgbClr val="FF0000"/>
                </a:solidFill>
              </a:rPr>
              <a:t>210 </a:t>
            </a:r>
            <a:r>
              <a:rPr lang="ru-RU" sz="8000" dirty="0" smtClean="0"/>
              <a:t>студентов</a:t>
            </a:r>
            <a:endParaRPr lang="ru-RU" sz="8000" dirty="0"/>
          </a:p>
        </p:txBody>
      </p:sp>
      <p:pic>
        <p:nvPicPr>
          <p:cNvPr id="4" name="Picture 6" descr="http://tvergma.ru/upload/iblock/0ae/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2924944"/>
            <a:ext cx="4487977" cy="322865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10863" y="620688"/>
            <a:ext cx="8686800" cy="838200"/>
          </a:xfrm>
        </p:spPr>
        <p:txBody>
          <a:bodyPr>
            <a:noAutofit/>
          </a:bodyPr>
          <a:lstStyle/>
          <a:p>
            <a:pPr marL="0" indent="0"/>
            <a:r>
              <a:rPr lang="ru-RU" sz="3200" b="1" dirty="0" smtClean="0">
                <a:solidFill>
                  <a:schemeClr val="accent2"/>
                </a:solidFill>
              </a:rPr>
              <a:t/>
            </a:r>
            <a:br>
              <a:rPr lang="ru-RU" sz="3200" b="1" dirty="0" smtClean="0">
                <a:solidFill>
                  <a:schemeClr val="accent2"/>
                </a:solidFill>
              </a:rPr>
            </a:br>
            <a:r>
              <a:rPr lang="ru-RU" sz="3200" b="1" dirty="0" smtClean="0">
                <a:solidFill>
                  <a:schemeClr val="accent2"/>
                </a:solidFill>
              </a:rPr>
              <a:t>Мероприятия</a:t>
            </a:r>
            <a:r>
              <a:rPr lang="ru-RU" sz="3200" b="1" dirty="0">
                <a:solidFill>
                  <a:schemeClr val="accent2"/>
                </a:solidFill>
              </a:rPr>
              <a:t>, приуроченные к 70-летию</a:t>
            </a:r>
            <a:r>
              <a:rPr lang="ru-RU" sz="3200" dirty="0">
                <a:solidFill>
                  <a:schemeClr val="accent2"/>
                </a:solidFill>
              </a:rPr>
              <a:t/>
            </a:r>
            <a:br>
              <a:rPr lang="ru-RU" sz="3200" dirty="0">
                <a:solidFill>
                  <a:schemeClr val="accent2"/>
                </a:solidFill>
              </a:rPr>
            </a:br>
            <a:r>
              <a:rPr lang="ru-RU" sz="3200" b="1" dirty="0">
                <a:solidFill>
                  <a:schemeClr val="accent2"/>
                </a:solidFill>
              </a:rPr>
              <a:t>Победы в Великой Отечественной войне       </a:t>
            </a:r>
            <a:r>
              <a:rPr lang="ru-RU" sz="3200" dirty="0">
                <a:solidFill>
                  <a:schemeClr val="accent2"/>
                </a:solidFill>
              </a:rPr>
              <a:t/>
            </a:r>
            <a:br>
              <a:rPr lang="ru-RU" sz="3200" dirty="0">
                <a:solidFill>
                  <a:schemeClr val="accent2"/>
                </a:solidFill>
              </a:rPr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8492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16.04.15, 25.04.15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Акция «Открытка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ветерану» от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детей, находящихся на лечении в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ЛПУ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г.Твери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lvl="1">
              <a:buFont typeface="Wingdings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</a:rPr>
              <a:t>2</a:t>
            </a:r>
            <a:r>
              <a:rPr lang="ru-RU" dirty="0" smtClean="0"/>
              <a:t> встречи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</a:rPr>
              <a:t>32 </a:t>
            </a:r>
            <a:r>
              <a:rPr lang="ru-RU" dirty="0" smtClean="0"/>
              <a:t>участника</a:t>
            </a:r>
          </a:p>
          <a:p>
            <a:pPr lvl="1">
              <a:buFont typeface="Wingdings" pitchFamily="2" charset="2"/>
              <a:buChar char="Ø"/>
            </a:pPr>
            <a:r>
              <a:rPr lang="ru-RU" sz="2400" dirty="0" smtClean="0"/>
              <a:t>открытки вручены ветеранам</a:t>
            </a:r>
            <a:endParaRPr lang="ru-RU" sz="2400" dirty="0"/>
          </a:p>
          <a:p>
            <a:endParaRPr lang="ru-RU" dirty="0"/>
          </a:p>
        </p:txBody>
      </p:sp>
      <p:pic>
        <p:nvPicPr>
          <p:cNvPr id="44034" name="Picture 2" descr="F:\УВР16\УВР\Мероприятия 14-15\Открытки ветерану\Фон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4581128"/>
            <a:ext cx="2815786" cy="211225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УВР\Открытки ветерану\DSC0329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96136" y="2611814"/>
            <a:ext cx="2953012" cy="356475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10863" y="620688"/>
            <a:ext cx="8686800" cy="838200"/>
          </a:xfrm>
        </p:spPr>
        <p:txBody>
          <a:bodyPr>
            <a:noAutofit/>
          </a:bodyPr>
          <a:lstStyle/>
          <a:p>
            <a:pPr marL="0" indent="0"/>
            <a:r>
              <a:rPr lang="ru-RU" sz="3200" b="1" dirty="0" smtClean="0">
                <a:solidFill>
                  <a:schemeClr val="accent2"/>
                </a:solidFill>
              </a:rPr>
              <a:t/>
            </a:r>
            <a:br>
              <a:rPr lang="ru-RU" sz="3200" b="1" dirty="0" smtClean="0">
                <a:solidFill>
                  <a:schemeClr val="accent2"/>
                </a:solidFill>
              </a:rPr>
            </a:br>
            <a:r>
              <a:rPr lang="ru-RU" sz="3200" b="1" dirty="0" smtClean="0">
                <a:solidFill>
                  <a:schemeClr val="accent2"/>
                </a:solidFill>
              </a:rPr>
              <a:t>Мероприятия</a:t>
            </a:r>
            <a:r>
              <a:rPr lang="ru-RU" sz="3200" b="1" dirty="0">
                <a:solidFill>
                  <a:schemeClr val="accent2"/>
                </a:solidFill>
              </a:rPr>
              <a:t>, приуроченные к 70-летию</a:t>
            </a:r>
            <a:r>
              <a:rPr lang="ru-RU" sz="3200" dirty="0">
                <a:solidFill>
                  <a:schemeClr val="accent2"/>
                </a:solidFill>
              </a:rPr>
              <a:t/>
            </a:r>
            <a:br>
              <a:rPr lang="ru-RU" sz="3200" dirty="0">
                <a:solidFill>
                  <a:schemeClr val="accent2"/>
                </a:solidFill>
              </a:rPr>
            </a:br>
            <a:r>
              <a:rPr lang="ru-RU" sz="3200" b="1" dirty="0">
                <a:solidFill>
                  <a:schemeClr val="accent2"/>
                </a:solidFill>
              </a:rPr>
              <a:t>Победы в Великой Отечественной войне       </a:t>
            </a:r>
            <a:r>
              <a:rPr lang="ru-RU" sz="3200" dirty="0">
                <a:solidFill>
                  <a:schemeClr val="accent2"/>
                </a:solidFill>
              </a:rPr>
              <a:t/>
            </a:r>
            <a:br>
              <a:rPr lang="ru-RU" sz="3200" dirty="0">
                <a:solidFill>
                  <a:schemeClr val="accent2"/>
                </a:solidFill>
              </a:rPr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8286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u="sng" dirty="0"/>
              <a:t>11.03.15 </a:t>
            </a:r>
            <a:r>
              <a:rPr lang="ru-RU" dirty="0"/>
              <a:t>Всероссийская </a:t>
            </a:r>
            <a:r>
              <a:rPr lang="ru-RU" dirty="0" err="1"/>
              <a:t>молодежно</a:t>
            </a:r>
            <a:r>
              <a:rPr lang="ru-RU" dirty="0"/>
              <a:t>-патриотическая акция </a:t>
            </a:r>
            <a:r>
              <a:rPr lang="ru-RU" b="1" dirty="0"/>
              <a:t>«Георгиевская </a:t>
            </a:r>
            <a:r>
              <a:rPr lang="ru-RU" b="1" dirty="0" smtClean="0"/>
              <a:t>ленточка»-</a:t>
            </a:r>
            <a:endParaRPr lang="ru-RU" dirty="0" smtClean="0"/>
          </a:p>
          <a:p>
            <a:pPr lvl="1">
              <a:buFont typeface="Wingdings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</a:rPr>
              <a:t>73</a:t>
            </a:r>
            <a:r>
              <a:rPr lang="ru-RU" dirty="0" smtClean="0"/>
              <a:t> участника</a:t>
            </a:r>
          </a:p>
          <a:p>
            <a:pPr marL="57150" indent="0">
              <a:buNone/>
            </a:pPr>
            <a:r>
              <a:rPr lang="ru-RU" u="sng" dirty="0" smtClean="0"/>
              <a:t>Март 2015 г</a:t>
            </a:r>
            <a:r>
              <a:rPr lang="ru-RU" dirty="0" smtClean="0"/>
              <a:t>. Молодёжная </a:t>
            </a:r>
            <a:r>
              <a:rPr lang="ru-RU" dirty="0"/>
              <a:t>акция «Памяти павших будьте достойны» на Пискарёвском мемориальном </a:t>
            </a:r>
            <a:r>
              <a:rPr lang="ru-RU" dirty="0" smtClean="0"/>
              <a:t>комплексе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</a:rPr>
              <a:t>5 </a:t>
            </a:r>
            <a:r>
              <a:rPr lang="ru-RU" dirty="0" smtClean="0"/>
              <a:t>участников</a:t>
            </a:r>
            <a:endParaRPr lang="ru-RU" dirty="0"/>
          </a:p>
          <a:p>
            <a:pPr marL="0" indent="0">
              <a:buNone/>
            </a:pPr>
            <a:r>
              <a:rPr lang="ru-RU" u="sng" dirty="0"/>
              <a:t>29.03.15 </a:t>
            </a:r>
            <a:r>
              <a:rPr lang="ru-RU" b="1" dirty="0" smtClean="0"/>
              <a:t>Экскурсия</a:t>
            </a:r>
            <a:r>
              <a:rPr lang="ru-RU" dirty="0" smtClean="0"/>
              <a:t> </a:t>
            </a:r>
            <a:r>
              <a:rPr lang="ru-RU" dirty="0"/>
              <a:t>в Музей Калининского фронта </a:t>
            </a:r>
            <a:endParaRPr lang="ru-RU" dirty="0" smtClean="0"/>
          </a:p>
          <a:p>
            <a:pPr lvl="1">
              <a:buFont typeface="Wingdings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</a:rPr>
              <a:t>18</a:t>
            </a:r>
            <a:r>
              <a:rPr lang="ru-RU" dirty="0" smtClean="0"/>
              <a:t> участников</a:t>
            </a:r>
          </a:p>
          <a:p>
            <a:pPr marL="0" indent="0">
              <a:buNone/>
            </a:pPr>
            <a:r>
              <a:rPr lang="ru-RU" u="sng" dirty="0"/>
              <a:t>11.04.15</a:t>
            </a:r>
            <a:r>
              <a:rPr lang="ru-RU" dirty="0"/>
              <a:t> </a:t>
            </a:r>
            <a:r>
              <a:rPr lang="ru-RU" b="1" dirty="0" smtClean="0"/>
              <a:t>Экскурсия </a:t>
            </a:r>
            <a:r>
              <a:rPr lang="ru-RU" dirty="0"/>
              <a:t>в музей </a:t>
            </a:r>
            <a:r>
              <a:rPr lang="ru-RU" dirty="0" smtClean="0"/>
              <a:t>им</a:t>
            </a:r>
            <a:r>
              <a:rPr lang="ru-RU" dirty="0"/>
              <a:t>. П.А. </a:t>
            </a:r>
            <a:r>
              <a:rPr lang="ru-RU" dirty="0" err="1" smtClean="0"/>
              <a:t>Ротмистрова</a:t>
            </a:r>
            <a:r>
              <a:rPr lang="ru-RU" dirty="0" smtClean="0"/>
              <a:t>-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>
                <a:solidFill>
                  <a:srgbClr val="FF0000"/>
                </a:solidFill>
              </a:rPr>
              <a:t>23 </a:t>
            </a:r>
            <a:r>
              <a:rPr lang="ru-RU" dirty="0" smtClean="0"/>
              <a:t>участника</a:t>
            </a:r>
            <a:endParaRPr lang="ru-RU" dirty="0"/>
          </a:p>
          <a:p>
            <a:r>
              <a:rPr lang="ru-RU" b="1" dirty="0"/>
              <a:t>Благоустройство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памятных </a:t>
            </a:r>
            <a:r>
              <a:rPr lang="ru-RU" dirty="0"/>
              <a:t>мест, аллей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славы </a:t>
            </a:r>
            <a:r>
              <a:rPr lang="ru-RU" dirty="0"/>
              <a:t>и мест </a:t>
            </a:r>
            <a:r>
              <a:rPr lang="ru-RU" dirty="0" smtClean="0"/>
              <a:t>воинских </a:t>
            </a:r>
          </a:p>
          <a:p>
            <a:pPr marL="0" indent="0">
              <a:buNone/>
            </a:pPr>
            <a:r>
              <a:rPr lang="ru-RU" dirty="0" smtClean="0"/>
              <a:t>захоронений 01.04-01.09.15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</a:rPr>
              <a:t>320 </a:t>
            </a:r>
            <a:r>
              <a:rPr lang="ru-RU" dirty="0" smtClean="0">
                <a:solidFill>
                  <a:schemeClr val="tx1"/>
                </a:solidFill>
              </a:rPr>
              <a:t>у</a:t>
            </a:r>
            <a:r>
              <a:rPr lang="ru-RU" dirty="0" smtClean="0"/>
              <a:t>частников</a:t>
            </a:r>
            <a:endParaRPr lang="ru-RU" dirty="0"/>
          </a:p>
          <a:p>
            <a:endParaRPr lang="ru-RU" dirty="0"/>
          </a:p>
        </p:txBody>
      </p:sp>
      <p:pic>
        <p:nvPicPr>
          <p:cNvPr id="6" name="Picture 6" descr="http://tvergma.ru/upload/iblock/8c7/6.-obshchee-fot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4431181"/>
            <a:ext cx="2762765" cy="183896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tvergma.ru/upload/iblock/ea3/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4725" y="3429000"/>
            <a:ext cx="2120864" cy="14117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10863" y="620688"/>
            <a:ext cx="8686800" cy="838200"/>
          </a:xfrm>
        </p:spPr>
        <p:txBody>
          <a:bodyPr>
            <a:noAutofit/>
          </a:bodyPr>
          <a:lstStyle/>
          <a:p>
            <a:pPr marL="0" indent="0"/>
            <a:r>
              <a:rPr lang="ru-RU" sz="3200" b="1" dirty="0" smtClean="0">
                <a:solidFill>
                  <a:schemeClr val="accent2"/>
                </a:solidFill>
              </a:rPr>
              <a:t/>
            </a:r>
            <a:br>
              <a:rPr lang="ru-RU" sz="3200" b="1" dirty="0" smtClean="0">
                <a:solidFill>
                  <a:schemeClr val="accent2"/>
                </a:solidFill>
              </a:rPr>
            </a:br>
            <a:r>
              <a:rPr lang="ru-RU" sz="3200" b="1" dirty="0" smtClean="0">
                <a:solidFill>
                  <a:schemeClr val="accent2"/>
                </a:solidFill>
              </a:rPr>
              <a:t>Мероприятия</a:t>
            </a:r>
            <a:r>
              <a:rPr lang="ru-RU" sz="3200" b="1" dirty="0">
                <a:solidFill>
                  <a:schemeClr val="accent2"/>
                </a:solidFill>
              </a:rPr>
              <a:t>, приуроченные к 70-летию</a:t>
            </a:r>
            <a:r>
              <a:rPr lang="ru-RU" sz="3200" dirty="0">
                <a:solidFill>
                  <a:schemeClr val="accent2"/>
                </a:solidFill>
              </a:rPr>
              <a:t/>
            </a:r>
            <a:br>
              <a:rPr lang="ru-RU" sz="3200" dirty="0">
                <a:solidFill>
                  <a:schemeClr val="accent2"/>
                </a:solidFill>
              </a:rPr>
            </a:br>
            <a:r>
              <a:rPr lang="ru-RU" sz="3200" b="1" dirty="0">
                <a:solidFill>
                  <a:schemeClr val="accent2"/>
                </a:solidFill>
              </a:rPr>
              <a:t>Победы в Великой Отечественной войне       </a:t>
            </a:r>
            <a:r>
              <a:rPr lang="ru-RU" sz="3200" dirty="0">
                <a:solidFill>
                  <a:schemeClr val="accent2"/>
                </a:solidFill>
              </a:rPr>
              <a:t/>
            </a:r>
            <a:br>
              <a:rPr lang="ru-RU" sz="3200" dirty="0">
                <a:solidFill>
                  <a:schemeClr val="accent2"/>
                </a:solidFill>
              </a:rPr>
            </a:br>
            <a:endParaRPr lang="ru-RU" sz="3200" dirty="0"/>
          </a:p>
        </p:txBody>
      </p:sp>
      <p:pic>
        <p:nvPicPr>
          <p:cNvPr id="5" name="Picture 2" descr="http://tvergma.ru/upload/iblock/9d6/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5013176"/>
            <a:ext cx="2046989" cy="124788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61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47" y="1628800"/>
            <a:ext cx="8686800" cy="4525963"/>
          </a:xfrm>
        </p:spPr>
        <p:txBody>
          <a:bodyPr/>
          <a:lstStyle/>
          <a:p>
            <a:pPr marL="457200" lvl="1" indent="0">
              <a:buNone/>
            </a:pPr>
            <a:r>
              <a:rPr lang="ru-RU" b="1" dirty="0" smtClean="0">
                <a:latin typeface="+mj-lt"/>
              </a:rPr>
              <a:t>06.05.15. Торжественная </a:t>
            </a:r>
            <a:r>
              <a:rPr lang="ru-RU" b="1" dirty="0">
                <a:latin typeface="+mj-lt"/>
              </a:rPr>
              <a:t>встреча с ветеранами </a:t>
            </a:r>
            <a:r>
              <a:rPr lang="ru-RU" b="1" dirty="0" smtClean="0">
                <a:latin typeface="+mj-lt"/>
              </a:rPr>
              <a:t>ВОВ, </a:t>
            </a:r>
            <a:r>
              <a:rPr lang="ru-RU" b="1" dirty="0">
                <a:latin typeface="+mj-lt"/>
              </a:rPr>
              <a:t>праздничный </a:t>
            </a:r>
            <a:r>
              <a:rPr lang="ru-RU" b="1" dirty="0" smtClean="0">
                <a:latin typeface="+mj-lt"/>
              </a:rPr>
              <a:t>концерт </a:t>
            </a:r>
            <a:endParaRPr lang="ru-RU" dirty="0">
              <a:latin typeface="+mj-lt"/>
            </a:endParaRPr>
          </a:p>
          <a:p>
            <a:endParaRPr lang="ru-RU" dirty="0"/>
          </a:p>
        </p:txBody>
      </p:sp>
      <p:pic>
        <p:nvPicPr>
          <p:cNvPr id="5" name="Picture 8" descr="http://tvergma.ru/upload/iblock/854/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7638" y="2276872"/>
            <a:ext cx="4036362" cy="26803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tvergma.ru/upload/iblock/f63/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4932508"/>
            <a:ext cx="2948371" cy="195790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10863" y="620688"/>
            <a:ext cx="8686800" cy="838200"/>
          </a:xfrm>
        </p:spPr>
        <p:txBody>
          <a:bodyPr>
            <a:noAutofit/>
          </a:bodyPr>
          <a:lstStyle/>
          <a:p>
            <a:pPr marL="0" indent="0"/>
            <a:r>
              <a:rPr lang="ru-RU" sz="3200" b="1" dirty="0" smtClean="0">
                <a:solidFill>
                  <a:schemeClr val="accent2"/>
                </a:solidFill>
              </a:rPr>
              <a:t/>
            </a:r>
            <a:br>
              <a:rPr lang="ru-RU" sz="3200" b="1" dirty="0" smtClean="0">
                <a:solidFill>
                  <a:schemeClr val="accent2"/>
                </a:solidFill>
              </a:rPr>
            </a:br>
            <a:r>
              <a:rPr lang="ru-RU" sz="3200" b="1" dirty="0" smtClean="0">
                <a:solidFill>
                  <a:schemeClr val="accent2"/>
                </a:solidFill>
              </a:rPr>
              <a:t>Мероприятия</a:t>
            </a:r>
            <a:r>
              <a:rPr lang="ru-RU" sz="3200" b="1" dirty="0">
                <a:solidFill>
                  <a:schemeClr val="accent2"/>
                </a:solidFill>
              </a:rPr>
              <a:t>, приуроченные к 70-летию</a:t>
            </a:r>
            <a:r>
              <a:rPr lang="ru-RU" sz="3200" dirty="0">
                <a:solidFill>
                  <a:schemeClr val="accent2"/>
                </a:solidFill>
              </a:rPr>
              <a:t/>
            </a:r>
            <a:br>
              <a:rPr lang="ru-RU" sz="3200" dirty="0">
                <a:solidFill>
                  <a:schemeClr val="accent2"/>
                </a:solidFill>
              </a:rPr>
            </a:br>
            <a:r>
              <a:rPr lang="ru-RU" sz="3200" b="1" dirty="0">
                <a:solidFill>
                  <a:schemeClr val="accent2"/>
                </a:solidFill>
              </a:rPr>
              <a:t>Победы в Великой Отечественной войне       </a:t>
            </a:r>
            <a:r>
              <a:rPr lang="ru-RU" sz="3200" dirty="0">
                <a:solidFill>
                  <a:schemeClr val="accent2"/>
                </a:solidFill>
              </a:rPr>
              <a:t/>
            </a:r>
            <a:br>
              <a:rPr lang="ru-RU" sz="3200" dirty="0">
                <a:solidFill>
                  <a:schemeClr val="accent2"/>
                </a:solidFill>
              </a:rPr>
            </a:br>
            <a:endParaRPr lang="ru-RU" sz="3200" dirty="0"/>
          </a:p>
        </p:txBody>
      </p:sp>
      <p:pic>
        <p:nvPicPr>
          <p:cNvPr id="7" name="Picture 4" descr="http://tvergma.ru/upload/iblock/901/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4640591"/>
            <a:ext cx="3476148" cy="230837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://tvergma.ru/upload/iblock/e46/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63724"/>
            <a:ext cx="3971740" cy="263748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96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праздничный концерт - 06.05.15</a:t>
            </a:r>
            <a:endParaRPr lang="ru-RU" dirty="0"/>
          </a:p>
        </p:txBody>
      </p:sp>
      <p:pic>
        <p:nvPicPr>
          <p:cNvPr id="4" name="Picture 2" descr="http://tvergma.ru/upload/iblock/543/2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5625652" cy="373578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F:\ФОТО\Концерт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6756" y="3801654"/>
            <a:ext cx="3503852" cy="226176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F:\ФОТО\Концерт 3.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5250" y="4469358"/>
            <a:ext cx="3585356" cy="238440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:\ФОТО\КонцертВОВ1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63833" y="1196752"/>
            <a:ext cx="3746775" cy="268414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75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4900" u="sng" dirty="0" smtClean="0"/>
              <a:t>Май 2015</a:t>
            </a:r>
            <a:r>
              <a:rPr lang="ru-RU" sz="4900" dirty="0" smtClean="0"/>
              <a:t> - участие в городском </a:t>
            </a:r>
            <a:r>
              <a:rPr lang="ru-RU" sz="4900" dirty="0"/>
              <a:t>волонтёрском движении по подготовке и </a:t>
            </a:r>
            <a:r>
              <a:rPr lang="ru-RU" sz="4900" dirty="0" smtClean="0"/>
              <a:t>проведению </a:t>
            </a:r>
            <a:r>
              <a:rPr lang="ru-RU" sz="4900" dirty="0"/>
              <a:t>мероприятий, посвящённых 70-летию Победы в ВОВ</a:t>
            </a:r>
            <a:r>
              <a:rPr lang="ru-RU" sz="4900" dirty="0" smtClean="0"/>
              <a:t>.</a:t>
            </a:r>
          </a:p>
          <a:p>
            <a:endParaRPr lang="ru-RU" sz="4900" dirty="0"/>
          </a:p>
          <a:p>
            <a:pPr marL="0" indent="0">
              <a:buNone/>
            </a:pPr>
            <a:r>
              <a:rPr lang="ru-RU" sz="4900" u="sng" dirty="0" smtClean="0"/>
              <a:t>07.05.15 </a:t>
            </a:r>
            <a:r>
              <a:rPr lang="ru-RU" sz="4900" dirty="0" smtClean="0"/>
              <a:t> - «</a:t>
            </a:r>
            <a:r>
              <a:rPr lang="ru-RU" sz="4900" dirty="0"/>
              <a:t>Эстафета памяти</a:t>
            </a:r>
            <a:r>
              <a:rPr lang="ru-RU" sz="4900" dirty="0" smtClean="0"/>
              <a:t>» - </a:t>
            </a:r>
            <a:r>
              <a:rPr lang="ru-RU" sz="4900" dirty="0" smtClean="0">
                <a:solidFill>
                  <a:srgbClr val="4E3B30"/>
                </a:solidFill>
              </a:rPr>
              <a:t>итоговый форум </a:t>
            </a:r>
            <a:r>
              <a:rPr lang="ru-RU" sz="4900" dirty="0" smtClean="0"/>
              <a:t>студентов </a:t>
            </a:r>
            <a:r>
              <a:rPr lang="ru-RU" sz="4900" dirty="0"/>
              <a:t>организаций медицинского образования с участием ветеранов </a:t>
            </a:r>
            <a:r>
              <a:rPr lang="ru-RU" sz="4900" dirty="0" smtClean="0"/>
              <a:t>ВОВ (первый </a:t>
            </a:r>
            <a:r>
              <a:rPr lang="ru-RU" sz="4900" dirty="0"/>
              <a:t>МГМУ им. И.М. </a:t>
            </a:r>
            <a:r>
              <a:rPr lang="ru-RU" sz="4900" dirty="0" smtClean="0"/>
              <a:t>Сеченова)</a:t>
            </a:r>
            <a:endParaRPr lang="ru-RU" sz="4900" dirty="0"/>
          </a:p>
          <a:p>
            <a:pPr lvl="1">
              <a:buFont typeface="Wingdings" pitchFamily="2" charset="2"/>
              <a:buChar char="Ø"/>
            </a:pPr>
            <a:r>
              <a:rPr lang="ru-RU" sz="4900" dirty="0" smtClean="0"/>
              <a:t>делегировано </a:t>
            </a:r>
            <a:r>
              <a:rPr lang="ru-RU" sz="4900" dirty="0">
                <a:solidFill>
                  <a:srgbClr val="FF0000"/>
                </a:solidFill>
              </a:rPr>
              <a:t>3 ветерана в сопровождении </a:t>
            </a:r>
            <a:r>
              <a:rPr lang="ru-RU" sz="4900" dirty="0" smtClean="0">
                <a:solidFill>
                  <a:srgbClr val="FF0000"/>
                </a:solidFill>
              </a:rPr>
              <a:t>обучающихся </a:t>
            </a:r>
            <a:r>
              <a:rPr lang="ru-RU" sz="4900" dirty="0" smtClean="0"/>
              <a:t>ТГМУ </a:t>
            </a:r>
          </a:p>
          <a:p>
            <a:pPr marL="57150" indent="0">
              <a:buNone/>
            </a:pPr>
            <a:r>
              <a:rPr lang="ru-RU" sz="4900" u="sng" dirty="0" smtClean="0">
                <a:solidFill>
                  <a:srgbClr val="4E3B30"/>
                </a:solidFill>
              </a:rPr>
              <a:t>23.04.15</a:t>
            </a:r>
            <a:r>
              <a:rPr lang="ru-RU" sz="4900" dirty="0" smtClean="0">
                <a:solidFill>
                  <a:srgbClr val="4E3B30"/>
                </a:solidFill>
              </a:rPr>
              <a:t> </a:t>
            </a:r>
            <a:r>
              <a:rPr lang="ru-RU" sz="4900" dirty="0" smtClean="0"/>
              <a:t>Молодёжный </a:t>
            </a:r>
            <a:r>
              <a:rPr lang="ru-RU" sz="4900" dirty="0"/>
              <a:t>слёт – «Мы – наследники Победы- </a:t>
            </a:r>
            <a:r>
              <a:rPr lang="ru-RU" sz="4900" dirty="0" smtClean="0"/>
              <a:t>– </a:t>
            </a:r>
            <a:r>
              <a:rPr lang="ru-RU" sz="4900" dirty="0" smtClean="0">
                <a:solidFill>
                  <a:srgbClr val="FF0000"/>
                </a:solidFill>
              </a:rPr>
              <a:t>11</a:t>
            </a:r>
            <a:r>
              <a:rPr lang="ru-RU" sz="4900" dirty="0" smtClean="0"/>
              <a:t> участников</a:t>
            </a:r>
          </a:p>
          <a:p>
            <a:pPr marL="57150" indent="0">
              <a:buNone/>
            </a:pPr>
            <a:endParaRPr lang="ru-RU" sz="4900" dirty="0" smtClean="0"/>
          </a:p>
          <a:p>
            <a:pPr marL="0" indent="0">
              <a:buNone/>
            </a:pPr>
            <a:r>
              <a:rPr lang="ru-RU" sz="4900" u="sng" dirty="0" smtClean="0"/>
              <a:t>24.04.15</a:t>
            </a:r>
            <a:r>
              <a:rPr lang="ru-RU" sz="4900" dirty="0" smtClean="0"/>
              <a:t> -  </a:t>
            </a:r>
            <a:r>
              <a:rPr lang="ru-RU" sz="4900" dirty="0" err="1" smtClean="0"/>
              <a:t>Библионочь</a:t>
            </a:r>
            <a:r>
              <a:rPr lang="ru-RU" sz="4900" dirty="0" smtClean="0"/>
              <a:t> </a:t>
            </a:r>
            <a:r>
              <a:rPr lang="ru-RU" sz="4900" dirty="0"/>
              <a:t>– </a:t>
            </a:r>
            <a:r>
              <a:rPr lang="ru-RU" sz="4900" dirty="0" smtClean="0"/>
              <a:t>организованы </a:t>
            </a:r>
            <a:r>
              <a:rPr lang="ru-RU" sz="4900" dirty="0"/>
              <a:t>площадки, посвящённые 70-летию Победы в </a:t>
            </a:r>
            <a:r>
              <a:rPr lang="ru-RU" sz="4900" dirty="0" smtClean="0"/>
              <a:t>ВОВ</a:t>
            </a:r>
          </a:p>
          <a:p>
            <a:pPr lvl="1">
              <a:buFont typeface="Wingdings" pitchFamily="2" charset="2"/>
              <a:buChar char="Ø"/>
            </a:pPr>
            <a:r>
              <a:rPr lang="ru-RU" sz="4900" dirty="0" smtClean="0">
                <a:solidFill>
                  <a:srgbClr val="FF0000"/>
                </a:solidFill>
              </a:rPr>
              <a:t>730</a:t>
            </a:r>
            <a:r>
              <a:rPr lang="ru-RU" sz="4900" dirty="0" smtClean="0"/>
              <a:t> участников</a:t>
            </a:r>
          </a:p>
          <a:p>
            <a:pPr lvl="1">
              <a:buFont typeface="Wingdings" pitchFamily="2" charset="2"/>
              <a:buChar char="Ø"/>
            </a:pPr>
            <a:endParaRPr lang="ru-RU" sz="4900" dirty="0"/>
          </a:p>
          <a:p>
            <a:pPr marL="0" indent="0">
              <a:buNone/>
            </a:pPr>
            <a:r>
              <a:rPr lang="ru-RU" sz="4900" u="sng" dirty="0" smtClean="0"/>
              <a:t>Апрель-май </a:t>
            </a:r>
            <a:r>
              <a:rPr lang="ru-RU" sz="4900" dirty="0" smtClean="0"/>
              <a:t>- Эстафеты </a:t>
            </a:r>
            <a:r>
              <a:rPr lang="ru-RU" sz="4900" dirty="0"/>
              <a:t>памяти, приуроченной к 70-летию Победы в Великой Отечественной </a:t>
            </a:r>
            <a:r>
              <a:rPr lang="ru-RU" sz="4900" dirty="0" smtClean="0"/>
              <a:t>войне</a:t>
            </a:r>
          </a:p>
          <a:p>
            <a:r>
              <a:rPr lang="ru-RU" sz="4900" dirty="0" smtClean="0">
                <a:solidFill>
                  <a:srgbClr val="FF0000"/>
                </a:solidFill>
              </a:rPr>
              <a:t>48</a:t>
            </a:r>
            <a:r>
              <a:rPr lang="ru-RU" sz="4900" dirty="0" smtClean="0"/>
              <a:t> участников</a:t>
            </a:r>
          </a:p>
          <a:p>
            <a:endParaRPr lang="ru-RU" sz="4900" dirty="0"/>
          </a:p>
          <a:p>
            <a:pPr lvl="1">
              <a:buFont typeface="Wingdings" pitchFamily="2" charset="2"/>
              <a:buChar char="Ø"/>
            </a:pPr>
            <a:endParaRPr lang="ru-RU" sz="4900" dirty="0"/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10863" y="620688"/>
            <a:ext cx="8686800" cy="838200"/>
          </a:xfrm>
        </p:spPr>
        <p:txBody>
          <a:bodyPr>
            <a:noAutofit/>
          </a:bodyPr>
          <a:lstStyle/>
          <a:p>
            <a:pPr marL="0" indent="0"/>
            <a:r>
              <a:rPr lang="ru-RU" sz="3200" b="1" dirty="0" smtClean="0">
                <a:solidFill>
                  <a:schemeClr val="accent2"/>
                </a:solidFill>
              </a:rPr>
              <a:t/>
            </a:r>
            <a:br>
              <a:rPr lang="ru-RU" sz="3200" b="1" dirty="0" smtClean="0">
                <a:solidFill>
                  <a:schemeClr val="accent2"/>
                </a:solidFill>
              </a:rPr>
            </a:br>
            <a:r>
              <a:rPr lang="ru-RU" sz="3200" b="1" dirty="0" smtClean="0">
                <a:solidFill>
                  <a:schemeClr val="accent2"/>
                </a:solidFill>
              </a:rPr>
              <a:t>Мероприятия</a:t>
            </a:r>
            <a:r>
              <a:rPr lang="ru-RU" sz="3200" b="1" dirty="0">
                <a:solidFill>
                  <a:schemeClr val="accent2"/>
                </a:solidFill>
              </a:rPr>
              <a:t>, приуроченные к 70-летию</a:t>
            </a:r>
            <a:r>
              <a:rPr lang="ru-RU" sz="3200" dirty="0">
                <a:solidFill>
                  <a:schemeClr val="accent2"/>
                </a:solidFill>
              </a:rPr>
              <a:t/>
            </a:r>
            <a:br>
              <a:rPr lang="ru-RU" sz="3200" dirty="0">
                <a:solidFill>
                  <a:schemeClr val="accent2"/>
                </a:solidFill>
              </a:rPr>
            </a:br>
            <a:r>
              <a:rPr lang="ru-RU" sz="3200" b="1" dirty="0">
                <a:solidFill>
                  <a:schemeClr val="accent2"/>
                </a:solidFill>
              </a:rPr>
              <a:t>Победы в Великой Отечественной войне       </a:t>
            </a:r>
            <a:r>
              <a:rPr lang="ru-RU" sz="3200" dirty="0">
                <a:solidFill>
                  <a:schemeClr val="accent2"/>
                </a:solidFill>
              </a:rPr>
              <a:t/>
            </a:r>
            <a:br>
              <a:rPr lang="ru-RU" sz="3200" dirty="0">
                <a:solidFill>
                  <a:schemeClr val="accent2"/>
                </a:solidFill>
              </a:rPr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8464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День Победы (участие в общегородских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мероприятиях: «Бессмертный полк»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и 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кции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«Молодёжь помнит».09.09.15  – </a:t>
            </a:r>
            <a:r>
              <a:rPr lang="ru-RU" dirty="0" smtClean="0">
                <a:solidFill>
                  <a:srgbClr val="FF0000"/>
                </a:solidFill>
                <a:latin typeface="+mj-lt"/>
              </a:rPr>
              <a:t>415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участников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4" name="Picture 2" descr="F:\УВР16\УВР\Мероприятия 14-15\9 мая\IMG_636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5881" y="3134517"/>
            <a:ext cx="1524276" cy="101486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ФОТО\2.-prinimaem-informatsiyu-po-poteryavshemusya-rebyenku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2401" y="4735150"/>
            <a:ext cx="3010654" cy="169349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УВР16\УВР\Мероприятия 14-15\9 мая\IMG_641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5055" y="4735150"/>
            <a:ext cx="2543534" cy="169349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:\ФОТО\Бессмертный полк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650832"/>
            <a:ext cx="5546150" cy="311970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10863" y="620688"/>
            <a:ext cx="8686800" cy="838200"/>
          </a:xfrm>
        </p:spPr>
        <p:txBody>
          <a:bodyPr>
            <a:noAutofit/>
          </a:bodyPr>
          <a:lstStyle/>
          <a:p>
            <a:pPr marL="0" indent="0"/>
            <a:r>
              <a:rPr lang="ru-RU" sz="3200" b="1" dirty="0" smtClean="0">
                <a:solidFill>
                  <a:schemeClr val="accent2"/>
                </a:solidFill>
              </a:rPr>
              <a:t/>
            </a:r>
            <a:br>
              <a:rPr lang="ru-RU" sz="3200" b="1" dirty="0" smtClean="0">
                <a:solidFill>
                  <a:schemeClr val="accent2"/>
                </a:solidFill>
              </a:rPr>
            </a:br>
            <a:r>
              <a:rPr lang="ru-RU" sz="3200" b="1" dirty="0" smtClean="0">
                <a:solidFill>
                  <a:schemeClr val="accent2"/>
                </a:solidFill>
              </a:rPr>
              <a:t>Мероприятия</a:t>
            </a:r>
            <a:r>
              <a:rPr lang="ru-RU" sz="3200" b="1" dirty="0">
                <a:solidFill>
                  <a:schemeClr val="accent2"/>
                </a:solidFill>
              </a:rPr>
              <a:t>, приуроченные к 70-летию</a:t>
            </a:r>
            <a:r>
              <a:rPr lang="ru-RU" sz="3200" dirty="0">
                <a:solidFill>
                  <a:schemeClr val="accent2"/>
                </a:solidFill>
              </a:rPr>
              <a:t/>
            </a:r>
            <a:br>
              <a:rPr lang="ru-RU" sz="3200" dirty="0">
                <a:solidFill>
                  <a:schemeClr val="accent2"/>
                </a:solidFill>
              </a:rPr>
            </a:br>
            <a:r>
              <a:rPr lang="ru-RU" sz="3200" b="1" dirty="0">
                <a:solidFill>
                  <a:schemeClr val="accent2"/>
                </a:solidFill>
              </a:rPr>
              <a:t>Победы в Великой Отечественной войне       </a:t>
            </a:r>
            <a:r>
              <a:rPr lang="ru-RU" sz="3200" dirty="0">
                <a:solidFill>
                  <a:schemeClr val="accent2"/>
                </a:solidFill>
              </a:rPr>
              <a:t/>
            </a:r>
            <a:br>
              <a:rPr lang="ru-RU" sz="3200" dirty="0">
                <a:solidFill>
                  <a:schemeClr val="accent2"/>
                </a:solidFill>
              </a:rPr>
            </a:br>
            <a:endParaRPr lang="ru-RU" sz="3200" dirty="0"/>
          </a:p>
        </p:txBody>
      </p:sp>
      <p:pic>
        <p:nvPicPr>
          <p:cNvPr id="6" name="Picture 2" descr="F:\УВР16\УВР\Мероприятия 14-15\9 мая\IMG_639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2401" y="3507764"/>
            <a:ext cx="2033187" cy="135370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26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I</a:t>
            </a:r>
            <a:r>
              <a:rPr lang="ru-RU" dirty="0">
                <a:solidFill>
                  <a:schemeClr val="accent2"/>
                </a:solidFill>
              </a:rPr>
              <a:t>.  ПОПУЛЯРИЗАЦИЯ ЗОЖ</a:t>
            </a:r>
            <a:endParaRPr 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5014192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057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Мероприятия, приуроченные к 70-летию</a:t>
            </a:r>
            <a:r>
              <a:rPr lang="ru-RU" dirty="0">
                <a:solidFill>
                  <a:schemeClr val="accent2"/>
                </a:solidFill>
              </a:rPr>
              <a:t/>
            </a:r>
            <a:br>
              <a:rPr lang="ru-RU" dirty="0">
                <a:solidFill>
                  <a:schemeClr val="accent2"/>
                </a:solidFill>
              </a:rPr>
            </a:br>
            <a:r>
              <a:rPr lang="ru-RU" b="1" dirty="0">
                <a:solidFill>
                  <a:schemeClr val="accent2"/>
                </a:solidFill>
              </a:rPr>
              <a:t>Победы в Великой Отечественной войне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u="sng" dirty="0" smtClean="0">
                <a:latin typeface="+mj-lt"/>
              </a:rPr>
              <a:t>07.11.15</a:t>
            </a:r>
            <a:r>
              <a:rPr lang="ru-RU" sz="2800" dirty="0" smtClean="0">
                <a:latin typeface="+mj-lt"/>
              </a:rPr>
              <a:t> ежегодный </a:t>
            </a:r>
            <a:r>
              <a:rPr lang="ru-RU" sz="2800" dirty="0">
                <a:latin typeface="+mj-lt"/>
              </a:rPr>
              <a:t>Торжественный Марш, посвящённый 73-й годовщине исторического Парада на Красной площади 7 ноября 1941 </a:t>
            </a:r>
            <a:r>
              <a:rPr lang="ru-RU" sz="2800" dirty="0" smtClean="0">
                <a:latin typeface="+mj-lt"/>
              </a:rPr>
              <a:t>г.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3</a:t>
            </a:r>
            <a:r>
              <a:rPr lang="ru-RU" b="1" dirty="0" smtClean="0"/>
              <a:t> </a:t>
            </a:r>
            <a:r>
              <a:rPr lang="ru-RU" dirty="0" smtClean="0"/>
              <a:t>участника- члены отряда «Спасатель</a:t>
            </a:r>
            <a:r>
              <a:rPr lang="ru-RU" b="1" dirty="0" smtClean="0"/>
              <a:t>»</a:t>
            </a:r>
            <a:endParaRPr lang="ru-RU" dirty="0"/>
          </a:p>
          <a:p>
            <a:pPr marL="0" indent="0">
              <a:buNone/>
            </a:pPr>
            <a:r>
              <a:rPr lang="ru-RU" sz="2800" dirty="0" smtClean="0">
                <a:latin typeface="+mj-lt"/>
              </a:rPr>
              <a:t>1</a:t>
            </a:r>
            <a:r>
              <a:rPr lang="ru-RU" sz="2800" u="sng" dirty="0" smtClean="0">
                <a:latin typeface="+mj-lt"/>
              </a:rPr>
              <a:t>6.12.15 </a:t>
            </a:r>
            <a:r>
              <a:rPr lang="ru-RU" sz="2800" dirty="0" smtClean="0">
                <a:latin typeface="+mj-lt"/>
              </a:rPr>
              <a:t> Участие </a:t>
            </a:r>
            <a:r>
              <a:rPr lang="ru-RU" sz="2800" dirty="0">
                <a:latin typeface="+mj-lt"/>
              </a:rPr>
              <a:t>в акции «Свеча Памяти», </a:t>
            </a:r>
            <a:endParaRPr lang="ru-RU" sz="2800" dirty="0" smtClean="0">
              <a:latin typeface="+mj-lt"/>
            </a:endParaRPr>
          </a:p>
          <a:p>
            <a:pPr marL="0" indent="0">
              <a:buNone/>
            </a:pPr>
            <a:r>
              <a:rPr lang="ru-RU" sz="2800" dirty="0" smtClean="0">
                <a:latin typeface="+mj-lt"/>
              </a:rPr>
              <a:t>посвящённой освобождению </a:t>
            </a:r>
            <a:r>
              <a:rPr lang="ru-RU" sz="2800" dirty="0">
                <a:latin typeface="+mj-lt"/>
              </a:rPr>
              <a:t>г. Калинина </a:t>
            </a:r>
            <a:r>
              <a:rPr lang="ru-RU" sz="2800" dirty="0" smtClean="0">
                <a:latin typeface="+mj-lt"/>
              </a:rPr>
              <a:t> 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</a:rPr>
              <a:t>32</a:t>
            </a:r>
            <a:r>
              <a:rPr lang="ru-RU" dirty="0" smtClean="0"/>
              <a:t> участника</a:t>
            </a:r>
            <a:endParaRPr lang="ru-RU" dirty="0"/>
          </a:p>
          <a:p>
            <a:endParaRPr lang="ru-RU" sz="2800" dirty="0"/>
          </a:p>
          <a:p>
            <a:endParaRPr lang="ru-RU" dirty="0"/>
          </a:p>
        </p:txBody>
      </p:sp>
      <p:pic>
        <p:nvPicPr>
          <p:cNvPr id="6" name="Picture 2" descr="http://tvergma.ru/upload/iblock/fd2/1.-studenty-tgmu-u-obeliska-pobed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0" y="4500570"/>
            <a:ext cx="3683025" cy="207170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tvergma.ru/upload/iblock/69c/4.-svet-pamyati-v-rukakh-i-v-neb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8082" y="3829571"/>
            <a:ext cx="1571636" cy="279401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67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642918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2"/>
                </a:solidFill>
              </a:rPr>
              <a:t/>
            </a:r>
            <a:br>
              <a:rPr lang="ru-RU" sz="2800" b="1" dirty="0" smtClean="0">
                <a:solidFill>
                  <a:schemeClr val="accent2"/>
                </a:solidFill>
              </a:rPr>
            </a:br>
            <a:r>
              <a:rPr lang="en-US" sz="2800" b="1" dirty="0" smtClean="0">
                <a:solidFill>
                  <a:schemeClr val="accent2"/>
                </a:solidFill>
              </a:rPr>
              <a:t>IV. </a:t>
            </a:r>
            <a:r>
              <a:rPr lang="ru-RU" sz="2800" b="1" dirty="0">
                <a:solidFill>
                  <a:schemeClr val="accent2"/>
                </a:solidFill>
              </a:rPr>
              <a:t>Участие в  мероприятиях, направленных на воспитание  патриотических  чувств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u="sng" dirty="0" smtClean="0"/>
              <a:t>23.02.15.</a:t>
            </a:r>
            <a:r>
              <a:rPr lang="ru-RU" dirty="0" smtClean="0"/>
              <a:t> Участие </a:t>
            </a:r>
            <a:r>
              <a:rPr lang="ru-RU" dirty="0"/>
              <a:t>в общегородских </a:t>
            </a:r>
            <a:r>
              <a:rPr lang="ru-RU" dirty="0" smtClean="0"/>
              <a:t>мероприятиях </a:t>
            </a:r>
            <a:r>
              <a:rPr lang="ru-RU" dirty="0"/>
              <a:t>и концертная программа в </a:t>
            </a:r>
            <a:r>
              <a:rPr lang="ru-RU" dirty="0" smtClean="0"/>
              <a:t>ТГМУ, </a:t>
            </a:r>
            <a:r>
              <a:rPr lang="ru-RU" dirty="0"/>
              <a:t>посвящённые </a:t>
            </a:r>
            <a:r>
              <a:rPr lang="ru-RU" dirty="0" smtClean="0"/>
              <a:t>Дню </a:t>
            </a:r>
            <a:r>
              <a:rPr lang="ru-RU" dirty="0"/>
              <a:t>защитника </a:t>
            </a:r>
            <a:r>
              <a:rPr lang="ru-RU" dirty="0" smtClean="0"/>
              <a:t>Отечества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</a:rPr>
              <a:t>560</a:t>
            </a:r>
            <a:r>
              <a:rPr lang="ru-RU" dirty="0" smtClean="0"/>
              <a:t> участников</a:t>
            </a:r>
          </a:p>
          <a:p>
            <a:pPr marL="0" indent="0">
              <a:buNone/>
            </a:pPr>
            <a:r>
              <a:rPr lang="ru-RU" u="sng" dirty="0" smtClean="0"/>
              <a:t>18.03.15.</a:t>
            </a:r>
            <a:r>
              <a:rPr lang="ru-RU" dirty="0" smtClean="0"/>
              <a:t> Участие </a:t>
            </a:r>
            <a:r>
              <a:rPr lang="ru-RU" dirty="0"/>
              <a:t>в </a:t>
            </a:r>
            <a:r>
              <a:rPr lang="ru-RU" dirty="0" smtClean="0"/>
              <a:t>общегородском мероприятии «Крымская весна»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</a:rPr>
              <a:t>  43 </a:t>
            </a:r>
            <a:r>
              <a:rPr lang="ru-RU" dirty="0"/>
              <a:t>участника</a:t>
            </a:r>
          </a:p>
          <a:p>
            <a:pPr lvl="1">
              <a:buFont typeface="Wingdings" pitchFamily="2" charset="2"/>
              <a:buChar char="Ø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235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u="sng" dirty="0" smtClean="0">
                <a:latin typeface="+mj-lt"/>
              </a:rPr>
              <a:t>31. 10.15. </a:t>
            </a:r>
            <a:r>
              <a:rPr lang="ru-RU" dirty="0" smtClean="0">
                <a:latin typeface="+mj-lt"/>
              </a:rPr>
              <a:t>Общегородская акция «</a:t>
            </a:r>
            <a:r>
              <a:rPr lang="ru-RU" dirty="0">
                <a:latin typeface="+mj-lt"/>
              </a:rPr>
              <a:t>Военная служба по контракту в Вооруженных Силах Российской Федерации – твой выбор</a:t>
            </a:r>
            <a:r>
              <a:rPr lang="ru-RU" dirty="0" smtClean="0">
                <a:latin typeface="+mj-lt"/>
              </a:rPr>
              <a:t>»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20</a:t>
            </a:r>
            <a:r>
              <a:rPr lang="ru-RU" dirty="0" smtClean="0"/>
              <a:t> </a:t>
            </a:r>
            <a:r>
              <a:rPr lang="ru-RU" dirty="0"/>
              <a:t>участников</a:t>
            </a:r>
          </a:p>
          <a:p>
            <a:endParaRPr lang="ru-RU" dirty="0"/>
          </a:p>
        </p:txBody>
      </p:sp>
      <p:pic>
        <p:nvPicPr>
          <p:cNvPr id="12290" name="Picture 2" descr="C:\Users\Admin\AppData\Local\Temp\HZ$D.670.4570\SAM_155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3137681"/>
            <a:ext cx="4673989" cy="350549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Admin\AppData\Local\Temp\HZ$D.670.4603\SAM_155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437883" y="4205665"/>
            <a:ext cx="2784298" cy="208822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14282" y="642918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2"/>
                </a:solidFill>
              </a:rPr>
              <a:t/>
            </a:r>
            <a:br>
              <a:rPr lang="ru-RU" sz="2800" b="1" dirty="0" smtClean="0">
                <a:solidFill>
                  <a:schemeClr val="accent2"/>
                </a:solidFill>
              </a:rPr>
            </a:br>
            <a:r>
              <a:rPr lang="en-US" sz="2800" b="1" dirty="0" smtClean="0">
                <a:solidFill>
                  <a:schemeClr val="accent2"/>
                </a:solidFill>
              </a:rPr>
              <a:t>IV. </a:t>
            </a:r>
            <a:r>
              <a:rPr lang="ru-RU" sz="2800" b="1" dirty="0">
                <a:solidFill>
                  <a:schemeClr val="accent2"/>
                </a:solidFill>
              </a:rPr>
              <a:t>Участие в  мероприятиях, направленных на воспитание  патриотических  чувств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0570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u="sng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04.11.15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– День народного единства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Общегородская акция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«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В единстве – сила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!»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</a:rPr>
              <a:t>44</a:t>
            </a:r>
            <a:r>
              <a:rPr lang="ru-RU" dirty="0" smtClean="0"/>
              <a:t> участника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Праздничное шествие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в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составе сводной 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колонны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ВОМО «ВСКС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»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г.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Москва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</a:rPr>
              <a:t>10</a:t>
            </a:r>
            <a:r>
              <a:rPr lang="ru-RU" dirty="0" smtClean="0"/>
              <a:t> участников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pic>
        <p:nvPicPr>
          <p:cNvPr id="4" name="Picture 2" descr="C:\Users\Admin\Downloads\04.11.15 -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1953979"/>
            <a:ext cx="2738826" cy="182351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tvergma.ru/upload/iblock/7e7/4.-studenty-tgmu-v-sostave-svodnoy-kolonny-vsks-shagayut-po-ulitsam-moskv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4922842"/>
            <a:ext cx="3210724" cy="175765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tvergma.ru/upload/iblock/531/3.-svodnaya-kolonna-vsks-prokhodit-mimo-sten-kremly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7821" y="3501008"/>
            <a:ext cx="3215376" cy="180864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14282" y="642918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2"/>
                </a:solidFill>
              </a:rPr>
              <a:t/>
            </a:r>
            <a:br>
              <a:rPr lang="ru-RU" sz="2800" b="1" dirty="0" smtClean="0">
                <a:solidFill>
                  <a:schemeClr val="accent2"/>
                </a:solidFill>
              </a:rPr>
            </a:br>
            <a:r>
              <a:rPr lang="en-US" sz="2800" b="1" dirty="0" smtClean="0">
                <a:solidFill>
                  <a:schemeClr val="accent2"/>
                </a:solidFill>
              </a:rPr>
              <a:t>IV. </a:t>
            </a:r>
            <a:r>
              <a:rPr lang="ru-RU" sz="2800" b="1" dirty="0">
                <a:solidFill>
                  <a:schemeClr val="accent2"/>
                </a:solidFill>
              </a:rPr>
              <a:t>Участие в  мероприятиях, направленных на воспитание  патриотических  чувств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7004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9144000" cy="8382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2"/>
                </a:solidFill>
              </a:rPr>
              <a:t/>
            </a:r>
            <a:br>
              <a:rPr lang="ru-RU" sz="2800" dirty="0" smtClean="0">
                <a:solidFill>
                  <a:schemeClr val="accent2"/>
                </a:solidFill>
              </a:rPr>
            </a:br>
            <a:r>
              <a:rPr lang="en-US" sz="2800" dirty="0">
                <a:solidFill>
                  <a:schemeClr val="accent2"/>
                </a:solidFill>
              </a:rPr>
              <a:t>V</a:t>
            </a:r>
            <a:r>
              <a:rPr lang="ru-RU" sz="2800" dirty="0" smtClean="0">
                <a:solidFill>
                  <a:schemeClr val="accent2"/>
                </a:solidFill>
              </a:rPr>
              <a:t>.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r>
              <a:rPr lang="ru-RU" sz="2800" dirty="0">
                <a:solidFill>
                  <a:schemeClr val="accent2"/>
                </a:solidFill>
              </a:rPr>
              <a:t>Участие в мероприятиях, способствующих,   гражданско-правовому воспитанию молодежи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4267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u="sng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01.05.15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участие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в общегородской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демонстрации, посвященной Дню Весны и Труда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</a:rPr>
              <a:t>39</a:t>
            </a:r>
            <a:r>
              <a:rPr lang="ru-RU" dirty="0" smtClean="0"/>
              <a:t> участников</a:t>
            </a:r>
          </a:p>
        </p:txBody>
      </p:sp>
      <p:pic>
        <p:nvPicPr>
          <p:cNvPr id="11" name="Picture 3" descr="F:\ФОТО\УВР16\УВР\Мероприятия 14-15\01.05.15Шествие\IMG_629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1484784"/>
            <a:ext cx="4527524" cy="301444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:\ФОТО\УВР16\УВР\Мероприятия 14-15\01.05.15Шествие\IMG_628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4125240"/>
            <a:ext cx="4104456" cy="273276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" descr="F:\ФОТО\УВР16\УВР\Мероприятия 14-15\01.05.15Шествие\IMG_627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0640" y="3008748"/>
            <a:ext cx="3943280" cy="262544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29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u="sng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28.11.15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. Областной Фестиваль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молодежных волонтерских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инициатив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«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Волонтеры 2015: Надежда! Родина! Победа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»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FF0000"/>
                </a:solidFill>
              </a:rPr>
              <a:t>10 </a:t>
            </a:r>
            <a:r>
              <a:rPr lang="ru-RU" sz="2400" dirty="0" smtClean="0"/>
              <a:t>участников</a:t>
            </a:r>
          </a:p>
          <a:p>
            <a:pPr marL="0" indent="0">
              <a:buNone/>
            </a:pPr>
            <a:r>
              <a:rPr lang="ru-RU" sz="2400" u="sng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03.12.15.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Областной Съезд молодёжи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Верхневолжья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lvl="1">
              <a:buFont typeface="Wingdings" pitchFamily="2" charset="2"/>
              <a:buChar char="Ø"/>
            </a:pPr>
            <a:r>
              <a:rPr lang="ru-RU" sz="2400" dirty="0">
                <a:solidFill>
                  <a:srgbClr val="FF0000"/>
                </a:solidFill>
              </a:rPr>
              <a:t>26</a:t>
            </a:r>
            <a:r>
              <a:rPr lang="ru-RU" sz="2400" dirty="0"/>
              <a:t> участников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Picture 2" descr="F:\УВР16\РЮМШИНА  Н.В\Attachments_nata1904@yandex.ru_2015-12-10_10-05-08\27.11.15 (2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7774" y="1643050"/>
            <a:ext cx="2016226" cy="151216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:\УВР16\РЮМШИНА  Н.В\Attachments_nata1904@yandex.ru_2015-12-10_10-04-16\03.12.15(4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257441"/>
            <a:ext cx="3906300" cy="259727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УВР16\РЮМШИНА  Н.В\Attachments_nata1904@yandex.ru_2015-12-10_10-04-16\03.12.15(6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1300" y="3789040"/>
            <a:ext cx="3862234" cy="25679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9144000" cy="8382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2"/>
                </a:solidFill>
              </a:rPr>
              <a:t/>
            </a:r>
            <a:br>
              <a:rPr lang="ru-RU" sz="2800" dirty="0" smtClean="0">
                <a:solidFill>
                  <a:schemeClr val="accent2"/>
                </a:solidFill>
              </a:rPr>
            </a:br>
            <a:r>
              <a:rPr lang="en-US" sz="2800" dirty="0">
                <a:solidFill>
                  <a:schemeClr val="accent2"/>
                </a:solidFill>
              </a:rPr>
              <a:t>V</a:t>
            </a:r>
            <a:r>
              <a:rPr lang="ru-RU" sz="2800" dirty="0" smtClean="0">
                <a:solidFill>
                  <a:schemeClr val="accent2"/>
                </a:solidFill>
              </a:rPr>
              <a:t>.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r>
              <a:rPr lang="ru-RU" sz="2800" dirty="0">
                <a:solidFill>
                  <a:schemeClr val="accent2"/>
                </a:solidFill>
              </a:rPr>
              <a:t>Участие в мероприятиях, способствующих,   гражданско-правовому воспитанию молодежи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2135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u="sng" dirty="0" smtClean="0">
                <a:latin typeface="+mj-lt"/>
              </a:rPr>
              <a:t>10.12.15.</a:t>
            </a:r>
            <a:r>
              <a:rPr lang="ru-RU" dirty="0" smtClean="0">
                <a:latin typeface="+mj-lt"/>
              </a:rPr>
              <a:t> Общегородская  </a:t>
            </a:r>
            <a:r>
              <a:rPr lang="ru-RU" dirty="0" err="1" smtClean="0">
                <a:latin typeface="+mj-lt"/>
              </a:rPr>
              <a:t>Квест</a:t>
            </a:r>
            <a:r>
              <a:rPr lang="ru-RU" dirty="0" smtClean="0">
                <a:latin typeface="+mj-lt"/>
              </a:rPr>
              <a:t>-игра </a:t>
            </a:r>
            <a:r>
              <a:rPr lang="ru-RU" dirty="0">
                <a:latin typeface="+mj-lt"/>
              </a:rPr>
              <a:t>«История одной </a:t>
            </a:r>
            <a:r>
              <a:rPr lang="ru-RU" dirty="0" smtClean="0">
                <a:latin typeface="+mj-lt"/>
              </a:rPr>
              <a:t>губернии»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</a:rPr>
              <a:t>10</a:t>
            </a:r>
            <a:r>
              <a:rPr lang="ru-RU" dirty="0" smtClean="0"/>
              <a:t> </a:t>
            </a:r>
            <a:r>
              <a:rPr lang="ru-RU" dirty="0"/>
              <a:t>участников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F:\УВР16\РЮМШИНА  Н.В\Attachments_nata1904@yandex.ru_2015-12-10_22-15-36\IMG_363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2924944"/>
            <a:ext cx="5164818" cy="344321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9144000" cy="8382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2"/>
                </a:solidFill>
              </a:rPr>
              <a:t/>
            </a:r>
            <a:br>
              <a:rPr lang="ru-RU" sz="2800" dirty="0" smtClean="0">
                <a:solidFill>
                  <a:schemeClr val="accent2"/>
                </a:solidFill>
              </a:rPr>
            </a:br>
            <a:r>
              <a:rPr lang="en-US" sz="2800" dirty="0">
                <a:solidFill>
                  <a:schemeClr val="accent2"/>
                </a:solidFill>
              </a:rPr>
              <a:t>V</a:t>
            </a:r>
            <a:r>
              <a:rPr lang="ru-RU" sz="2800" dirty="0" smtClean="0">
                <a:solidFill>
                  <a:schemeClr val="accent2"/>
                </a:solidFill>
              </a:rPr>
              <a:t>.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r>
              <a:rPr lang="ru-RU" sz="2800" dirty="0">
                <a:solidFill>
                  <a:schemeClr val="accent2"/>
                </a:solidFill>
              </a:rPr>
              <a:t>Участие в мероприятиях, способствующих,   гражданско-правовому воспитанию молодежи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4268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15338" cy="838200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>
                <a:solidFill>
                  <a:schemeClr val="accent2"/>
                </a:solidFill>
              </a:rPr>
              <a:t>VI.</a:t>
            </a:r>
            <a:r>
              <a:rPr lang="ru-RU" sz="2000" dirty="0" smtClean="0">
                <a:solidFill>
                  <a:schemeClr val="accent2"/>
                </a:solidFill>
              </a:rPr>
              <a:t>Работа </a:t>
            </a:r>
            <a:r>
              <a:rPr lang="ru-RU" sz="2000" dirty="0">
                <a:solidFill>
                  <a:schemeClr val="accent2"/>
                </a:solidFill>
              </a:rPr>
              <a:t>с населением по вопросам безопасности жизнедеятельности и действиям при возникновении чрезвычайной </a:t>
            </a:r>
            <a:r>
              <a:rPr lang="ru-RU" sz="2000" dirty="0" smtClean="0">
                <a:solidFill>
                  <a:schemeClr val="accent2"/>
                </a:solidFill>
              </a:rPr>
              <a:t>ситуации</a:t>
            </a:r>
            <a:br>
              <a:rPr lang="ru-RU" sz="2000" dirty="0" smtClean="0">
                <a:solidFill>
                  <a:schemeClr val="accent2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ОТРЯД «СПАСАТЕЛЬ»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839200" cy="2810941"/>
          </a:xfrm>
        </p:spPr>
        <p:txBody>
          <a:bodyPr>
            <a:normAutofit fontScale="77500" lnSpcReduction="20000"/>
          </a:bodyPr>
          <a:lstStyle/>
          <a:p>
            <a:r>
              <a:rPr lang="ru-RU" u="sng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18.01-19.01.15.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Обеспечение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безопасности массовых мероприятий на Крещение. Дежурство у купели и на пунктах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обогрева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</a:rPr>
              <a:t>10</a:t>
            </a:r>
            <a:r>
              <a:rPr lang="ru-RU" dirty="0" smtClean="0"/>
              <a:t> членов отряда</a:t>
            </a:r>
          </a:p>
          <a:p>
            <a:r>
              <a:rPr lang="ru-RU" u="sng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22.04.15, 18.05-20.05.15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.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Участие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в проведении тренировок по экстренной эвакуации из всех объектов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Тверского ГМУ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</a:rPr>
              <a:t>29</a:t>
            </a:r>
            <a:r>
              <a:rPr lang="ru-RU" dirty="0" smtClean="0"/>
              <a:t> </a:t>
            </a:r>
            <a:r>
              <a:rPr lang="ru-RU" dirty="0"/>
              <a:t>членов </a:t>
            </a:r>
            <a:r>
              <a:rPr lang="ru-RU" dirty="0" smtClean="0"/>
              <a:t>отряда</a:t>
            </a:r>
            <a:endParaRPr lang="ru-RU" dirty="0"/>
          </a:p>
        </p:txBody>
      </p:sp>
      <p:pic>
        <p:nvPicPr>
          <p:cNvPr id="8196" name="Picture 4" descr="C:\Users\Admin\Downloads\Новая папка\Волонтёрство НАСФ для презентации\20. Транспортировка пострадавшего. 9 мая 2008 г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3548247"/>
            <a:ext cx="4104456" cy="320691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80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2450902"/>
          </a:xfrm>
        </p:spPr>
        <p:txBody>
          <a:bodyPr>
            <a:normAutofit/>
          </a:bodyPr>
          <a:lstStyle/>
          <a:p>
            <a:r>
              <a:rPr lang="ru-RU" sz="2400" u="sng" dirty="0"/>
              <a:t>В течение года </a:t>
            </a:r>
            <a:r>
              <a:rPr lang="ru-RU" sz="2400" dirty="0"/>
              <a:t>– Обеспечение безопасности  всех массовых мероприятий, проводимых в ТГМУ и г. Твери </a:t>
            </a:r>
          </a:p>
          <a:p>
            <a:endParaRPr lang="ru-RU" sz="2400" dirty="0"/>
          </a:p>
        </p:txBody>
      </p:sp>
      <p:pic>
        <p:nvPicPr>
          <p:cNvPr id="26626" name="Picture 2" descr="H:\Волонтёрство НАСФ для презентации\Волонтёрство НАСФ для презентации\Фото 25 лет МЧС в горсаду 08.08.15 г\IMG_008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39" y="3429000"/>
            <a:ext cx="3840427" cy="28803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 descr="H:\Волонтёрство НАСФ для презентации\Волонтёрство НАСФ для презентации\фото на сайт Бессмерттный полк\8. Обеспечение безопасности. Ганьшина М.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492896"/>
            <a:ext cx="4971609" cy="27965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15338" cy="838200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>
                <a:solidFill>
                  <a:schemeClr val="accent2"/>
                </a:solidFill>
              </a:rPr>
              <a:t>VI.</a:t>
            </a:r>
            <a:r>
              <a:rPr lang="ru-RU" sz="2000" dirty="0" smtClean="0">
                <a:solidFill>
                  <a:schemeClr val="accent2"/>
                </a:solidFill>
              </a:rPr>
              <a:t>Работа </a:t>
            </a:r>
            <a:r>
              <a:rPr lang="ru-RU" sz="2000" dirty="0">
                <a:solidFill>
                  <a:schemeClr val="accent2"/>
                </a:solidFill>
              </a:rPr>
              <a:t>с населением по вопросам безопасности жизнедеятельности и действиям при возникновении </a:t>
            </a:r>
            <a:r>
              <a:rPr lang="ru-RU" sz="2000" dirty="0" smtClean="0">
                <a:solidFill>
                  <a:schemeClr val="accent2"/>
                </a:solidFill>
              </a:rPr>
              <a:t>чрезвычайных ситуаций</a:t>
            </a:r>
            <a:br>
              <a:rPr lang="ru-RU" sz="2000" dirty="0" smtClean="0">
                <a:solidFill>
                  <a:schemeClr val="accent2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ОТРЯД «СПАСАТЕЛЬ»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26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259491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u="sng" dirty="0" smtClean="0">
                <a:latin typeface="+mj-lt"/>
              </a:rPr>
              <a:t>20.05.15</a:t>
            </a:r>
            <a:r>
              <a:rPr lang="ru-RU" dirty="0" smtClean="0">
                <a:latin typeface="+mj-lt"/>
              </a:rPr>
              <a:t>.</a:t>
            </a:r>
            <a:r>
              <a:rPr lang="en-US" dirty="0" smtClean="0">
                <a:latin typeface="+mj-lt"/>
              </a:rPr>
              <a:t> </a:t>
            </a:r>
            <a:r>
              <a:rPr lang="ru-RU" dirty="0">
                <a:latin typeface="+mj-lt"/>
              </a:rPr>
              <a:t>Обучение бойцов спецподразделений МВД навыкам оказания первой помощи, действиям в условиях возникновения ЧС различного характера, а также методам транспортировки пострадавшего при помощи подручных средств различными способами</a:t>
            </a:r>
            <a:endParaRPr lang="en-US" dirty="0">
              <a:latin typeface="+mj-lt"/>
            </a:endParaRPr>
          </a:p>
          <a:p>
            <a:pPr lvl="1">
              <a:buFont typeface="Wingdings" pitchFamily="2" charset="2"/>
              <a:buChar char="Ø"/>
            </a:pPr>
            <a:r>
              <a:rPr lang="ru-RU" dirty="0">
                <a:solidFill>
                  <a:srgbClr val="FF0000"/>
                </a:solidFill>
              </a:rPr>
              <a:t>8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ru-RU" dirty="0"/>
              <a:t> членов отряда</a:t>
            </a:r>
          </a:p>
          <a:p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ОТРЯД «СПАСАТЕЛЬ»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/>
          </a:p>
        </p:txBody>
      </p:sp>
      <p:pic>
        <p:nvPicPr>
          <p:cNvPr id="7170" name="Picture 2" descr="C:\Users\Admin\Downloads\Новая папка\Волонтёрство НАСФ для презентации\37. Занятия с ОМОНом по транспортировке на носилках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3717032"/>
            <a:ext cx="3744416" cy="280831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98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I</a:t>
            </a:r>
            <a:r>
              <a:rPr lang="ru-RU" dirty="0" smtClean="0">
                <a:solidFill>
                  <a:schemeClr val="accent2"/>
                </a:solidFill>
              </a:rPr>
              <a:t>.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ПОПУЛЯРИЗАЦИЯ ЗОЖ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0952" y="1124744"/>
            <a:ext cx="868680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latin typeface="Franklin Gothic Medium" pitchFamily="34" charset="0"/>
              </a:rPr>
              <a:t>1. Конференции и семинары</a:t>
            </a:r>
          </a:p>
          <a:p>
            <a:pPr marL="0" indent="0">
              <a:buNone/>
            </a:pP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latin typeface="Franklin Gothic Medium" pitchFamily="34" charset="0"/>
              </a:rPr>
              <a:t>Межвузовские студенческие конференции </a:t>
            </a:r>
            <a:r>
              <a:rPr lang="ru-RU" sz="3000" b="1" dirty="0">
                <a:solidFill>
                  <a:schemeClr val="accent2">
                    <a:lumMod val="50000"/>
                  </a:schemeClr>
                </a:solidFill>
                <a:latin typeface="Franklin Gothic Medium" pitchFamily="34" charset="0"/>
              </a:rPr>
              <a:t>«Здоровье студентов: проблемы и пути решения</a:t>
            </a: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latin typeface="Franklin Gothic Medium" pitchFamily="34" charset="0"/>
              </a:rPr>
              <a:t>» </a:t>
            </a:r>
          </a:p>
          <a:p>
            <a:r>
              <a:rPr lang="ru-RU" sz="3000" dirty="0" smtClean="0">
                <a:latin typeface="Franklin Gothic Medium" pitchFamily="34" charset="0"/>
              </a:rPr>
              <a:t> </a:t>
            </a:r>
            <a:r>
              <a:rPr lang="ru-RU" sz="3000" dirty="0">
                <a:solidFill>
                  <a:srgbClr val="FF0000"/>
                </a:solidFill>
                <a:latin typeface="Franklin Gothic Medium" pitchFamily="34" charset="0"/>
              </a:rPr>
              <a:t>8</a:t>
            </a:r>
            <a:r>
              <a:rPr lang="ru-RU" sz="3000" dirty="0" smtClean="0">
                <a:solidFill>
                  <a:schemeClr val="tx1"/>
                </a:solidFill>
                <a:latin typeface="Franklin Gothic Medium" pitchFamily="34" charset="0"/>
              </a:rPr>
              <a:t> конференций - </a:t>
            </a:r>
            <a:r>
              <a:rPr lang="ru-RU" sz="3000" u="sng" dirty="0" smtClean="0">
                <a:solidFill>
                  <a:schemeClr val="tx1"/>
                </a:solidFill>
                <a:latin typeface="Franklin Gothic Medium" pitchFamily="34" charset="0"/>
              </a:rPr>
              <a:t>в течение года</a:t>
            </a:r>
            <a:r>
              <a:rPr lang="ru-RU" sz="3000" dirty="0" smtClean="0">
                <a:solidFill>
                  <a:schemeClr val="tx1"/>
                </a:solidFill>
                <a:latin typeface="Franklin Gothic Medium" pitchFamily="34" charset="0"/>
              </a:rPr>
              <a:t> </a:t>
            </a:r>
            <a:endParaRPr lang="ru-RU" sz="3000" dirty="0">
              <a:solidFill>
                <a:schemeClr val="tx1"/>
              </a:solidFill>
              <a:latin typeface="Franklin Gothic Medium" pitchFamily="34" charset="0"/>
            </a:endParaRPr>
          </a:p>
          <a:p>
            <a:r>
              <a:rPr lang="ru-RU" sz="3000" dirty="0" smtClean="0">
                <a:latin typeface="Franklin Gothic Medium" pitchFamily="34" charset="0"/>
              </a:rPr>
              <a:t> </a:t>
            </a:r>
            <a:r>
              <a:rPr lang="ru-RU" sz="3000" dirty="0" smtClean="0">
                <a:solidFill>
                  <a:srgbClr val="FF0000"/>
                </a:solidFill>
                <a:latin typeface="Franklin Gothic Medium" pitchFamily="34" charset="0"/>
              </a:rPr>
              <a:t>1500</a:t>
            </a:r>
            <a:r>
              <a:rPr lang="ru-RU" sz="3000" dirty="0" smtClean="0">
                <a:latin typeface="Franklin Gothic Medium" pitchFamily="34" charset="0"/>
              </a:rPr>
              <a:t> участников (обучающиеся  </a:t>
            </a:r>
          </a:p>
          <a:p>
            <a:pPr marL="0" indent="0">
              <a:buNone/>
            </a:pPr>
            <a:r>
              <a:rPr lang="ru-RU" sz="3000" dirty="0">
                <a:latin typeface="Franklin Gothic Medium" pitchFamily="34" charset="0"/>
              </a:rPr>
              <a:t> </a:t>
            </a:r>
            <a:r>
              <a:rPr lang="ru-RU" sz="3000" dirty="0" smtClean="0">
                <a:latin typeface="Franklin Gothic Medium" pitchFamily="34" charset="0"/>
              </a:rPr>
              <a:t>     ТГМУ</a:t>
            </a:r>
            <a:r>
              <a:rPr lang="ru-RU" sz="3000" dirty="0">
                <a:latin typeface="Franklin Gothic Medium" pitchFamily="34" charset="0"/>
              </a:rPr>
              <a:t>, студенты вузов г. </a:t>
            </a:r>
            <a:r>
              <a:rPr lang="ru-RU" sz="3000" dirty="0" smtClean="0">
                <a:latin typeface="Franklin Gothic Medium" pitchFamily="34" charset="0"/>
              </a:rPr>
              <a:t>Твери)</a:t>
            </a:r>
          </a:p>
          <a:p>
            <a:r>
              <a:rPr lang="ru-RU" sz="3000" dirty="0" smtClean="0">
                <a:latin typeface="Franklin Gothic Medium" pitchFamily="34" charset="0"/>
              </a:rPr>
              <a:t> </a:t>
            </a:r>
            <a:r>
              <a:rPr lang="ru-RU" sz="3000" dirty="0" smtClean="0">
                <a:solidFill>
                  <a:srgbClr val="FF0000"/>
                </a:solidFill>
                <a:latin typeface="Franklin Gothic Medium" pitchFamily="34" charset="0"/>
              </a:rPr>
              <a:t>83 </a:t>
            </a:r>
            <a:r>
              <a:rPr lang="ru-RU" sz="3000" dirty="0" smtClean="0">
                <a:latin typeface="Franklin Gothic Medium" pitchFamily="34" charset="0"/>
              </a:rPr>
              <a:t> доклада </a:t>
            </a:r>
          </a:p>
          <a:p>
            <a:r>
              <a:rPr lang="ru-RU" sz="3000" dirty="0" smtClean="0">
                <a:latin typeface="Franklin Gothic Medium" pitchFamily="34" charset="0"/>
              </a:rPr>
              <a:t>использование в докладах </a:t>
            </a:r>
          </a:p>
          <a:p>
            <a:pPr marL="0" indent="0">
              <a:buNone/>
            </a:pPr>
            <a:r>
              <a:rPr lang="ru-RU" sz="3000" dirty="0">
                <a:latin typeface="Franklin Gothic Medium" pitchFamily="34" charset="0"/>
              </a:rPr>
              <a:t> </a:t>
            </a:r>
            <a:r>
              <a:rPr lang="ru-RU" sz="3000" dirty="0" smtClean="0">
                <a:latin typeface="Franklin Gothic Medium" pitchFamily="34" charset="0"/>
              </a:rPr>
              <a:t>   результатов </a:t>
            </a:r>
            <a:r>
              <a:rPr lang="ru-RU" sz="3000" dirty="0">
                <a:latin typeface="Franklin Gothic Medium" pitchFamily="34" charset="0"/>
              </a:rPr>
              <a:t>собственных </a:t>
            </a:r>
            <a:r>
              <a:rPr lang="ru-RU" sz="3000" dirty="0" smtClean="0">
                <a:latin typeface="Franklin Gothic Medium" pitchFamily="34" charset="0"/>
              </a:rPr>
              <a:t>исследований </a:t>
            </a:r>
          </a:p>
          <a:p>
            <a:endParaRPr lang="ru-RU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0192" y="3717032"/>
            <a:ext cx="2664296" cy="172819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18174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9" name="Picture 11" descr="H:\Волонтёрство НАСФ для презентации\Волонтёрство НАСФ для презентации\3. В составе патруля Белик Д. и Велиев Э.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4034" y="4293572"/>
            <a:ext cx="4558983" cy="256442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4134" y="1628800"/>
            <a:ext cx="86868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sz="2200" u="sng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14.03-15.04.15.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Поисковые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работы по розыску пропавшей девочки-подростка в районе пос. </a:t>
            </a:r>
            <a:r>
              <a:rPr lang="ru-RU" sz="2200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Химинститута</a:t>
            </a:r>
            <a:endParaRPr lang="ru-RU" sz="220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lvl="1"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FF0000"/>
                </a:solidFill>
              </a:rPr>
              <a:t>15 </a:t>
            </a:r>
            <a:r>
              <a:rPr lang="ru-RU" sz="2200" dirty="0" smtClean="0"/>
              <a:t>членов отряда</a:t>
            </a:r>
          </a:p>
          <a:p>
            <a:r>
              <a:rPr lang="ru-RU" sz="2200" u="sng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01.05.15 </a:t>
            </a:r>
            <a:r>
              <a:rPr lang="ru-RU" sz="2200" u="sng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– </a:t>
            </a:r>
            <a:r>
              <a:rPr lang="ru-RU" sz="2200" u="sng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11.05.15.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Патрулирование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акваторий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г.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Твери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совместно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с ГИМС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МЧС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России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по Тверской </a:t>
            </a:r>
            <a:endParaRPr lang="ru-RU" sz="220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области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с целью </a:t>
            </a:r>
            <a:endParaRPr lang="ru-RU" sz="220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обеспечения 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безопасности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людей </a:t>
            </a:r>
            <a:endParaRPr lang="ru-RU" sz="220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на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водных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объектах</a:t>
            </a:r>
          </a:p>
          <a:p>
            <a:pPr lvl="1"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FF0000"/>
                </a:solidFill>
              </a:rPr>
              <a:t>8</a:t>
            </a:r>
            <a:r>
              <a:rPr lang="ru-RU" sz="2200" dirty="0" smtClean="0"/>
              <a:t> членов отряда</a:t>
            </a:r>
            <a:endParaRPr lang="ru-RU" sz="2200" dirty="0"/>
          </a:p>
          <a:p>
            <a:endParaRPr lang="ru-RU" dirty="0"/>
          </a:p>
        </p:txBody>
      </p:sp>
      <p:pic>
        <p:nvPicPr>
          <p:cNvPr id="19" name="Picture 8" descr="H:\Волонтёрство НАСФ для презентации\Волонтёрство НАСФ для презентации\5. Работать в паре гораздо легче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2276872"/>
            <a:ext cx="3345272" cy="223224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H:\Волонтёрство НАСФ для презентации\Волонтёрство НАСФ для презентации\Фото 25 лет МЧС в горсаду 08.08.15 г\IMG_003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9224" y="4583428"/>
            <a:ext cx="2976331" cy="223224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ОТРЯД «СПАСАТЕЛЬ»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015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600" u="sng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02.06.15 – </a:t>
            </a:r>
            <a:r>
              <a:rPr lang="ru-RU" sz="2600" u="sng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03.06.15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. Занятия 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с учениками 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гимназии  № 44 г. Твери по методам оказания первой помощи и технике горного 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туризма</a:t>
            </a:r>
            <a:endParaRPr lang="ru-RU" sz="26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ru-RU" sz="2600" dirty="0" smtClean="0"/>
              <a:t>продемонстрированы </a:t>
            </a:r>
            <a:r>
              <a:rPr lang="ru-RU" sz="2600" dirty="0"/>
              <a:t>методы оказания первой </a:t>
            </a:r>
            <a:r>
              <a:rPr lang="ru-RU" sz="2600" dirty="0" smtClean="0"/>
              <a:t>помощи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 smtClean="0"/>
              <a:t>рассказано об этических </a:t>
            </a:r>
            <a:r>
              <a:rPr lang="ru-RU" sz="2600" dirty="0"/>
              <a:t>и </a:t>
            </a:r>
            <a:r>
              <a:rPr lang="ru-RU" sz="2600" dirty="0" smtClean="0"/>
              <a:t>правовых нормах </a:t>
            </a:r>
            <a:r>
              <a:rPr lang="ru-RU" sz="2600" dirty="0"/>
              <a:t>оказания первой </a:t>
            </a:r>
            <a:r>
              <a:rPr lang="ru-RU" sz="2600" dirty="0" smtClean="0"/>
              <a:t>помощи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 smtClean="0"/>
              <a:t>практические занятия </a:t>
            </a:r>
          </a:p>
          <a:p>
            <a:pPr marL="0" indent="0">
              <a:buNone/>
            </a:pPr>
            <a:r>
              <a:rPr lang="ru-RU" sz="2600" dirty="0"/>
              <a:t> </a:t>
            </a:r>
            <a:r>
              <a:rPr lang="ru-RU" sz="2600" dirty="0" smtClean="0"/>
              <a:t>    с </a:t>
            </a:r>
            <a:r>
              <a:rPr lang="ru-RU" sz="2600" dirty="0"/>
              <a:t>использованием </a:t>
            </a:r>
            <a:endParaRPr lang="ru-RU" sz="2600" dirty="0" smtClean="0"/>
          </a:p>
          <a:p>
            <a:pPr marL="0" indent="0">
              <a:buNone/>
            </a:pPr>
            <a:r>
              <a:rPr lang="ru-RU" sz="2600" dirty="0" smtClean="0"/>
              <a:t>     альпинистского </a:t>
            </a:r>
          </a:p>
          <a:p>
            <a:pPr marL="0" indent="0">
              <a:buNone/>
            </a:pPr>
            <a:r>
              <a:rPr lang="ru-RU" sz="2600" dirty="0"/>
              <a:t> </a:t>
            </a:r>
            <a:r>
              <a:rPr lang="ru-RU" sz="2600" dirty="0" smtClean="0"/>
              <a:t>     снаряжения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 smtClean="0">
                <a:solidFill>
                  <a:srgbClr val="FF0000"/>
                </a:solidFill>
              </a:rPr>
              <a:t>43</a:t>
            </a:r>
            <a:r>
              <a:rPr lang="ru-RU" sz="2600" dirty="0" smtClean="0"/>
              <a:t> участника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1" name="Picture 2" descr="http://tvergma.ru/upload/iblock/a62/4.-master-klass-po-serdechno-legochnoy-reanimatsi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3717032"/>
            <a:ext cx="5211144" cy="293126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ОТРЯД «СПАСАТЕЛЬ»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44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ОТРЯД «СПАСАТЕЛЬ»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5490" y="1052736"/>
            <a:ext cx="7946910" cy="4525963"/>
          </a:xfrm>
        </p:spPr>
        <p:txBody>
          <a:bodyPr/>
          <a:lstStyle/>
          <a:p>
            <a:pPr algn="just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19.09.15. Проведение показательных выступлений для первокурсников в рамках «Дня здоровья» в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спортивно-оздоровительном лагере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«Медик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»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endParaRPr lang="ru-RU" dirty="0"/>
          </a:p>
        </p:txBody>
      </p:sp>
      <p:pic>
        <p:nvPicPr>
          <p:cNvPr id="5" name="Picture 3" descr="F:\ФОТО\Прот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2107" y="3110601"/>
            <a:ext cx="5231778" cy="336182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ФОТО\19.0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3429000"/>
            <a:ext cx="4562912" cy="304342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84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ОТРЯД «СПАСАТЕЛЬ»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01.12-10.12.15. Проведение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занятий в школах г. Твери по основам БЖД в рамках Декады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Милосердия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б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олее </a:t>
            </a:r>
            <a:r>
              <a:rPr lang="ru-RU" dirty="0" smtClean="0">
                <a:solidFill>
                  <a:srgbClr val="FF0000"/>
                </a:solidFill>
              </a:rPr>
              <a:t>300</a:t>
            </a:r>
            <a:r>
              <a:rPr lang="ru-RU" dirty="0" smtClean="0"/>
              <a:t> </a:t>
            </a:r>
          </a:p>
          <a:p>
            <a:pPr marL="457200" lvl="1" indent="0">
              <a:buNone/>
            </a:pPr>
            <a:r>
              <a:rPr lang="ru-RU" dirty="0"/>
              <a:t> </a:t>
            </a:r>
            <a:r>
              <a:rPr lang="ru-RU" dirty="0" smtClean="0"/>
              <a:t>  школьников 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</a:rPr>
              <a:t>4 </a:t>
            </a:r>
            <a:r>
              <a:rPr lang="ru-RU" dirty="0" smtClean="0"/>
              <a:t>члена отряда</a:t>
            </a:r>
            <a:endParaRPr lang="ru-RU" dirty="0"/>
          </a:p>
          <a:p>
            <a:endParaRPr lang="ru-RU" dirty="0"/>
          </a:p>
        </p:txBody>
      </p:sp>
      <p:pic>
        <p:nvPicPr>
          <p:cNvPr id="5" name="Picture 4" descr="H:\Волонтёрство НАСФ для презентации\Волонтёрство НАСФ для презентации\фото школы декада милосердия\DSC000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3206215"/>
            <a:ext cx="5376597" cy="302433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02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12"/>
          <p:cNvSpPr>
            <a:spLocks noGrp="1"/>
          </p:cNvSpPr>
          <p:nvPr>
            <p:ph idx="1"/>
          </p:nvPr>
        </p:nvSpPr>
        <p:spPr>
          <a:xfrm>
            <a:off x="107504" y="1700808"/>
            <a:ext cx="8884096" cy="5544616"/>
          </a:xfrm>
        </p:spPr>
        <p:txBody>
          <a:bodyPr>
            <a:noAutofit/>
          </a:bodyPr>
          <a:lstStyle/>
          <a:p>
            <a:pPr lvl="0" algn="just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Освещение членами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студенческой фотостудии «Мгновение» и секции журналистики «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Аба-ЖУР» общественно значимых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событий университета и города 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lvl="0" algn="just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Обеспечение официального сайта ТГМУ фотоматериалами</a:t>
            </a:r>
          </a:p>
          <a:p>
            <a:pPr lvl="0" algn="just"/>
            <a:endParaRPr lang="ru-RU" sz="2400" dirty="0" smtClean="0">
              <a:solidFill>
                <a:schemeClr val="tx1"/>
              </a:solidFill>
            </a:endParaRPr>
          </a:p>
          <a:p>
            <a:pPr lvl="0" algn="just"/>
            <a:endParaRPr lang="ru-RU" sz="2400" dirty="0"/>
          </a:p>
        </p:txBody>
      </p:sp>
      <p:pic>
        <p:nvPicPr>
          <p:cNvPr id="5" name="Рисунок 4" descr="занятие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1062" y="3933055"/>
            <a:ext cx="4291338" cy="2872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39288" y="476672"/>
            <a:ext cx="8686800" cy="1126232"/>
          </a:xfrm>
        </p:spPr>
        <p:txBody>
          <a:bodyPr>
            <a:normAutofit fontScale="90000"/>
          </a:bodyPr>
          <a:lstStyle/>
          <a:p>
            <a:pPr marL="571500" indent="-571500"/>
            <a:r>
              <a:rPr lang="en-US" dirty="0" smtClean="0">
                <a:solidFill>
                  <a:schemeClr val="accent2"/>
                </a:solidFill>
              </a:rPr>
              <a:t>VII. </a:t>
            </a:r>
            <a:r>
              <a:rPr lang="ru-RU" dirty="0" smtClean="0">
                <a:solidFill>
                  <a:schemeClr val="accent2"/>
                </a:solidFill>
              </a:rPr>
              <a:t>Информационная </a:t>
            </a:r>
            <a:r>
              <a:rPr lang="ru-RU" dirty="0">
                <a:solidFill>
                  <a:schemeClr val="accent2"/>
                </a:solidFill>
              </a:rPr>
              <a:t>поддержка  реализации проектов и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100560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288" y="476672"/>
            <a:ext cx="8686800" cy="1126232"/>
          </a:xfrm>
        </p:spPr>
        <p:txBody>
          <a:bodyPr>
            <a:normAutofit fontScale="90000"/>
          </a:bodyPr>
          <a:lstStyle/>
          <a:p>
            <a:pPr marL="571500" indent="-571500"/>
            <a:r>
              <a:rPr lang="en-US" dirty="0" smtClean="0">
                <a:solidFill>
                  <a:schemeClr val="accent2"/>
                </a:solidFill>
              </a:rPr>
              <a:t>VII. </a:t>
            </a:r>
            <a:r>
              <a:rPr lang="ru-RU" dirty="0" smtClean="0">
                <a:solidFill>
                  <a:schemeClr val="accent2"/>
                </a:solidFill>
              </a:rPr>
              <a:t>Информационная </a:t>
            </a:r>
            <a:r>
              <a:rPr lang="ru-RU" dirty="0">
                <a:solidFill>
                  <a:schemeClr val="accent2"/>
                </a:solidFill>
              </a:rPr>
              <a:t>поддержка  реализации проектов и мероприятий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94384"/>
            <a:ext cx="5292079" cy="5328592"/>
          </a:xfrm>
        </p:spPr>
        <p:txBody>
          <a:bodyPr>
            <a:normAutofit fontScale="92500"/>
          </a:bodyPr>
          <a:lstStyle/>
          <a:p>
            <a:pPr marL="457200" lvl="1" indent="0" algn="just">
              <a:buNone/>
            </a:pP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 По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</a:rPr>
              <a:t>патриотическому воспитанию и формированию здорового образа жизни</a:t>
            </a:r>
          </a:p>
          <a:p>
            <a:pPr marL="457200" lvl="1" indent="0" algn="just">
              <a:buNone/>
            </a:pP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Подготовлены:</a:t>
            </a:r>
          </a:p>
          <a:p>
            <a:pPr lvl="1" algn="just"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FF0000"/>
                </a:solidFill>
              </a:rPr>
              <a:t>7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 фотоинформационных выпусков</a:t>
            </a:r>
          </a:p>
          <a:p>
            <a:pPr lvl="1" algn="just"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FF0000"/>
                </a:solidFill>
              </a:rPr>
              <a:t>7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баннеров</a:t>
            </a:r>
          </a:p>
          <a:p>
            <a:pPr lvl="1" algn="just">
              <a:buFont typeface="Wingdings" pitchFamily="2" charset="2"/>
              <a:buChar char="Ø"/>
            </a:pP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Принято участие во Всероссийских творческих конкурсах:</a:t>
            </a:r>
          </a:p>
          <a:p>
            <a:pPr lvl="1" algn="just">
              <a:buFont typeface="Wingdings" pitchFamily="2" charset="2"/>
              <a:buChar char="Ø"/>
            </a:pP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</a:rPr>
              <a:t>В ЛУЧАХ МИЛОСЕРДИЯ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» - апрель 2015 г.  (диплом 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III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</a:rPr>
              <a:t> степени в номинации «Рисунок» за работу «Ожидание»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) </a:t>
            </a:r>
          </a:p>
          <a:p>
            <a:pPr lvl="1" algn="just">
              <a:buFont typeface="Wingdings" pitchFamily="2" charset="2"/>
              <a:buChar char="Ø"/>
            </a:pP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«ЗДОРОВЬЕ НАЦИИ» в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</a:rPr>
              <a:t>рамках проекта РГСУ «Планета талантов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» - октябрь 2015г. (</a:t>
            </a:r>
            <a:r>
              <a:rPr lang="ru-RU" sz="2400" dirty="0">
                <a:solidFill>
                  <a:srgbClr val="FF0000"/>
                </a:solidFill>
              </a:rPr>
              <a:t>8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Дипломов,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благодарственные грамоты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ректору ТГМУ и студии «Мгновение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»)</a:t>
            </a:r>
            <a:endParaRPr lang="ru-RU" sz="2200" u="sng" dirty="0">
              <a:solidFill>
                <a:schemeClr val="accent2">
                  <a:lumMod val="50000"/>
                </a:schemeClr>
              </a:solidFill>
            </a:endParaRPr>
          </a:p>
          <a:p>
            <a:pPr lvl="1" algn="just">
              <a:buFont typeface="Wingdings" pitchFamily="2" charset="2"/>
              <a:buChar char="Ø"/>
            </a:pP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  <a:p>
            <a:pPr lvl="1" algn="just">
              <a:buFont typeface="Wingdings" pitchFamily="2" charset="2"/>
              <a:buChar char="Ø"/>
            </a:pP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 algn="just">
              <a:buFont typeface="Wingdings" pitchFamily="2" charset="2"/>
              <a:buChar char="Ø"/>
            </a:pPr>
            <a:endParaRPr lang="ru-RU" dirty="0" smtClean="0"/>
          </a:p>
        </p:txBody>
      </p:sp>
      <p:pic>
        <p:nvPicPr>
          <p:cNvPr id="8" name="Picture 3" descr="C:\Users\Admin\Desktop\галина ивановна\итог на отправление\Стоматология. Учеба на фантоме. Автор Т.Рыбаков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2221" y="1700808"/>
            <a:ext cx="3608965" cy="203004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\Desktop\галина ивановна\итог на отправление\В вихре танца. Праздник первокурсника. Автор Елиз. Райков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4077072"/>
            <a:ext cx="3851920" cy="256794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79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23528" y="190500"/>
            <a:ext cx="8686800" cy="8382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marL="571500" indent="-571500" algn="ctr"/>
            <a:r>
              <a:rPr lang="ru-RU" dirty="0" smtClean="0">
                <a:solidFill>
                  <a:schemeClr val="accent2"/>
                </a:solidFill>
              </a:rPr>
              <a:t>ДОБРОВОЛЬЧЕСТВО</a:t>
            </a:r>
            <a:endParaRPr lang="ru-RU" dirty="0">
              <a:solidFill>
                <a:schemeClr val="accent2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97643" y="1138742"/>
            <a:ext cx="8161659" cy="5360554"/>
            <a:chOff x="985515" y="837620"/>
            <a:chExt cx="7963618" cy="5271736"/>
          </a:xfrm>
        </p:grpSpPr>
        <p:sp>
          <p:nvSpPr>
            <p:cNvPr id="7" name="Полилиния 6"/>
            <p:cNvSpPr/>
            <p:nvPr/>
          </p:nvSpPr>
          <p:spPr>
            <a:xfrm>
              <a:off x="985515" y="2841832"/>
              <a:ext cx="2014760" cy="1309594"/>
            </a:xfrm>
            <a:custGeom>
              <a:avLst/>
              <a:gdLst>
                <a:gd name="connsiteX0" fmla="*/ 0 w 2014760"/>
                <a:gd name="connsiteY0" fmla="*/ 218270 h 1309594"/>
                <a:gd name="connsiteX1" fmla="*/ 218270 w 2014760"/>
                <a:gd name="connsiteY1" fmla="*/ 0 h 1309594"/>
                <a:gd name="connsiteX2" fmla="*/ 1796490 w 2014760"/>
                <a:gd name="connsiteY2" fmla="*/ 0 h 1309594"/>
                <a:gd name="connsiteX3" fmla="*/ 2014760 w 2014760"/>
                <a:gd name="connsiteY3" fmla="*/ 218270 h 1309594"/>
                <a:gd name="connsiteX4" fmla="*/ 2014760 w 2014760"/>
                <a:gd name="connsiteY4" fmla="*/ 1091324 h 1309594"/>
                <a:gd name="connsiteX5" fmla="*/ 1796490 w 2014760"/>
                <a:gd name="connsiteY5" fmla="*/ 1309594 h 1309594"/>
                <a:gd name="connsiteX6" fmla="*/ 218270 w 2014760"/>
                <a:gd name="connsiteY6" fmla="*/ 1309594 h 1309594"/>
                <a:gd name="connsiteX7" fmla="*/ 0 w 2014760"/>
                <a:gd name="connsiteY7" fmla="*/ 1091324 h 1309594"/>
                <a:gd name="connsiteX8" fmla="*/ 0 w 2014760"/>
                <a:gd name="connsiteY8" fmla="*/ 218270 h 1309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14760" h="1309594">
                  <a:moveTo>
                    <a:pt x="0" y="218270"/>
                  </a:moveTo>
                  <a:cubicBezTo>
                    <a:pt x="0" y="97723"/>
                    <a:pt x="97723" y="0"/>
                    <a:pt x="218270" y="0"/>
                  </a:cubicBezTo>
                  <a:lnTo>
                    <a:pt x="1796490" y="0"/>
                  </a:lnTo>
                  <a:cubicBezTo>
                    <a:pt x="1917037" y="0"/>
                    <a:pt x="2014760" y="97723"/>
                    <a:pt x="2014760" y="218270"/>
                  </a:cubicBezTo>
                  <a:lnTo>
                    <a:pt x="2014760" y="1091324"/>
                  </a:lnTo>
                  <a:cubicBezTo>
                    <a:pt x="2014760" y="1211871"/>
                    <a:pt x="1917037" y="1309594"/>
                    <a:pt x="1796490" y="1309594"/>
                  </a:cubicBezTo>
                  <a:lnTo>
                    <a:pt x="218270" y="1309594"/>
                  </a:lnTo>
                  <a:cubicBezTo>
                    <a:pt x="97723" y="1309594"/>
                    <a:pt x="0" y="1211871"/>
                    <a:pt x="0" y="1091324"/>
                  </a:cubicBezTo>
                  <a:lnTo>
                    <a:pt x="0" y="21827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55369" tIns="155369" rIns="155369" bIns="155369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kern="1200" dirty="0" smtClean="0"/>
                <a:t>Добрая воля</a:t>
              </a:r>
              <a:endParaRPr lang="ru-RU" sz="3200" kern="1200" dirty="0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3557515" y="837620"/>
              <a:ext cx="2601941" cy="1473346"/>
            </a:xfrm>
            <a:custGeom>
              <a:avLst/>
              <a:gdLst>
                <a:gd name="connsiteX0" fmla="*/ 0 w 2014760"/>
                <a:gd name="connsiteY0" fmla="*/ 218270 h 1309594"/>
                <a:gd name="connsiteX1" fmla="*/ 218270 w 2014760"/>
                <a:gd name="connsiteY1" fmla="*/ 0 h 1309594"/>
                <a:gd name="connsiteX2" fmla="*/ 1796490 w 2014760"/>
                <a:gd name="connsiteY2" fmla="*/ 0 h 1309594"/>
                <a:gd name="connsiteX3" fmla="*/ 2014760 w 2014760"/>
                <a:gd name="connsiteY3" fmla="*/ 218270 h 1309594"/>
                <a:gd name="connsiteX4" fmla="*/ 2014760 w 2014760"/>
                <a:gd name="connsiteY4" fmla="*/ 1091324 h 1309594"/>
                <a:gd name="connsiteX5" fmla="*/ 1796490 w 2014760"/>
                <a:gd name="connsiteY5" fmla="*/ 1309594 h 1309594"/>
                <a:gd name="connsiteX6" fmla="*/ 218270 w 2014760"/>
                <a:gd name="connsiteY6" fmla="*/ 1309594 h 1309594"/>
                <a:gd name="connsiteX7" fmla="*/ 0 w 2014760"/>
                <a:gd name="connsiteY7" fmla="*/ 1091324 h 1309594"/>
                <a:gd name="connsiteX8" fmla="*/ 0 w 2014760"/>
                <a:gd name="connsiteY8" fmla="*/ 218270 h 1309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14760" h="1309594">
                  <a:moveTo>
                    <a:pt x="0" y="218270"/>
                  </a:moveTo>
                  <a:cubicBezTo>
                    <a:pt x="0" y="97723"/>
                    <a:pt x="97723" y="0"/>
                    <a:pt x="218270" y="0"/>
                  </a:cubicBezTo>
                  <a:lnTo>
                    <a:pt x="1796490" y="0"/>
                  </a:lnTo>
                  <a:cubicBezTo>
                    <a:pt x="1917037" y="0"/>
                    <a:pt x="2014760" y="97723"/>
                    <a:pt x="2014760" y="218270"/>
                  </a:cubicBezTo>
                  <a:lnTo>
                    <a:pt x="2014760" y="1091324"/>
                  </a:lnTo>
                  <a:cubicBezTo>
                    <a:pt x="2014760" y="1211871"/>
                    <a:pt x="1917037" y="1309594"/>
                    <a:pt x="1796490" y="1309594"/>
                  </a:cubicBezTo>
                  <a:lnTo>
                    <a:pt x="218270" y="1309594"/>
                  </a:lnTo>
                  <a:cubicBezTo>
                    <a:pt x="97723" y="1309594"/>
                    <a:pt x="0" y="1211871"/>
                    <a:pt x="0" y="1091324"/>
                  </a:cubicBezTo>
                  <a:lnTo>
                    <a:pt x="0" y="21827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55369" tIns="155369" rIns="155369" bIns="155369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kern="1200" dirty="0" smtClean="0"/>
                <a:t>Действие</a:t>
              </a:r>
              <a:endParaRPr lang="ru-RU" sz="3200" kern="1200" dirty="0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6934373" y="2815931"/>
              <a:ext cx="2014760" cy="1309594"/>
            </a:xfrm>
            <a:custGeom>
              <a:avLst/>
              <a:gdLst>
                <a:gd name="connsiteX0" fmla="*/ 0 w 2014760"/>
                <a:gd name="connsiteY0" fmla="*/ 218270 h 1309594"/>
                <a:gd name="connsiteX1" fmla="*/ 218270 w 2014760"/>
                <a:gd name="connsiteY1" fmla="*/ 0 h 1309594"/>
                <a:gd name="connsiteX2" fmla="*/ 1796490 w 2014760"/>
                <a:gd name="connsiteY2" fmla="*/ 0 h 1309594"/>
                <a:gd name="connsiteX3" fmla="*/ 2014760 w 2014760"/>
                <a:gd name="connsiteY3" fmla="*/ 218270 h 1309594"/>
                <a:gd name="connsiteX4" fmla="*/ 2014760 w 2014760"/>
                <a:gd name="connsiteY4" fmla="*/ 1091324 h 1309594"/>
                <a:gd name="connsiteX5" fmla="*/ 1796490 w 2014760"/>
                <a:gd name="connsiteY5" fmla="*/ 1309594 h 1309594"/>
                <a:gd name="connsiteX6" fmla="*/ 218270 w 2014760"/>
                <a:gd name="connsiteY6" fmla="*/ 1309594 h 1309594"/>
                <a:gd name="connsiteX7" fmla="*/ 0 w 2014760"/>
                <a:gd name="connsiteY7" fmla="*/ 1091324 h 1309594"/>
                <a:gd name="connsiteX8" fmla="*/ 0 w 2014760"/>
                <a:gd name="connsiteY8" fmla="*/ 218270 h 1309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14760" h="1309594">
                  <a:moveTo>
                    <a:pt x="0" y="218270"/>
                  </a:moveTo>
                  <a:cubicBezTo>
                    <a:pt x="0" y="97723"/>
                    <a:pt x="97723" y="0"/>
                    <a:pt x="218270" y="0"/>
                  </a:cubicBezTo>
                  <a:lnTo>
                    <a:pt x="1796490" y="0"/>
                  </a:lnTo>
                  <a:cubicBezTo>
                    <a:pt x="1917037" y="0"/>
                    <a:pt x="2014760" y="97723"/>
                    <a:pt x="2014760" y="218270"/>
                  </a:cubicBezTo>
                  <a:lnTo>
                    <a:pt x="2014760" y="1091324"/>
                  </a:lnTo>
                  <a:cubicBezTo>
                    <a:pt x="2014760" y="1211871"/>
                    <a:pt x="1917037" y="1309594"/>
                    <a:pt x="1796490" y="1309594"/>
                  </a:cubicBezTo>
                  <a:lnTo>
                    <a:pt x="218270" y="1309594"/>
                  </a:lnTo>
                  <a:cubicBezTo>
                    <a:pt x="97723" y="1309594"/>
                    <a:pt x="0" y="1211871"/>
                    <a:pt x="0" y="1091324"/>
                  </a:cubicBezTo>
                  <a:lnTo>
                    <a:pt x="0" y="21827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55369" tIns="155369" rIns="155369" bIns="155369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kern="1200" dirty="0" smtClean="0"/>
                <a:t>Память</a:t>
              </a:r>
              <a:endParaRPr lang="ru-RU" sz="3200" kern="1200" dirty="0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3222703" y="4539033"/>
              <a:ext cx="3320054" cy="1570323"/>
            </a:xfrm>
            <a:custGeom>
              <a:avLst/>
              <a:gdLst>
                <a:gd name="connsiteX0" fmla="*/ 0 w 3069729"/>
                <a:gd name="connsiteY0" fmla="*/ 443208 h 2659197"/>
                <a:gd name="connsiteX1" fmla="*/ 443208 w 3069729"/>
                <a:gd name="connsiteY1" fmla="*/ 0 h 2659197"/>
                <a:gd name="connsiteX2" fmla="*/ 2626521 w 3069729"/>
                <a:gd name="connsiteY2" fmla="*/ 0 h 2659197"/>
                <a:gd name="connsiteX3" fmla="*/ 3069729 w 3069729"/>
                <a:gd name="connsiteY3" fmla="*/ 443208 h 2659197"/>
                <a:gd name="connsiteX4" fmla="*/ 3069729 w 3069729"/>
                <a:gd name="connsiteY4" fmla="*/ 2215989 h 2659197"/>
                <a:gd name="connsiteX5" fmla="*/ 2626521 w 3069729"/>
                <a:gd name="connsiteY5" fmla="*/ 2659197 h 2659197"/>
                <a:gd name="connsiteX6" fmla="*/ 443208 w 3069729"/>
                <a:gd name="connsiteY6" fmla="*/ 2659197 h 2659197"/>
                <a:gd name="connsiteX7" fmla="*/ 0 w 3069729"/>
                <a:gd name="connsiteY7" fmla="*/ 2215989 h 2659197"/>
                <a:gd name="connsiteX8" fmla="*/ 0 w 3069729"/>
                <a:gd name="connsiteY8" fmla="*/ 443208 h 265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69729" h="2659197">
                  <a:moveTo>
                    <a:pt x="0" y="443208"/>
                  </a:moveTo>
                  <a:cubicBezTo>
                    <a:pt x="0" y="198431"/>
                    <a:pt x="198431" y="0"/>
                    <a:pt x="443208" y="0"/>
                  </a:cubicBezTo>
                  <a:lnTo>
                    <a:pt x="2626521" y="0"/>
                  </a:lnTo>
                  <a:cubicBezTo>
                    <a:pt x="2871298" y="0"/>
                    <a:pt x="3069729" y="198431"/>
                    <a:pt x="3069729" y="443208"/>
                  </a:cubicBezTo>
                  <a:lnTo>
                    <a:pt x="3069729" y="2215989"/>
                  </a:lnTo>
                  <a:cubicBezTo>
                    <a:pt x="3069729" y="2460766"/>
                    <a:pt x="2871298" y="2659197"/>
                    <a:pt x="2626521" y="2659197"/>
                  </a:cubicBezTo>
                  <a:lnTo>
                    <a:pt x="443208" y="2659197"/>
                  </a:lnTo>
                  <a:cubicBezTo>
                    <a:pt x="198431" y="2659197"/>
                    <a:pt x="0" y="2460766"/>
                    <a:pt x="0" y="2215989"/>
                  </a:cubicBezTo>
                  <a:lnTo>
                    <a:pt x="0" y="443208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06011" tIns="206011" rIns="206011" bIns="206011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kern="1200" dirty="0" smtClean="0"/>
                <a:t>Милосердие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kern="1200" dirty="0" smtClean="0"/>
                <a:t>Духовность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kern="1200" dirty="0" smtClean="0"/>
                <a:t>Гуманность</a:t>
              </a:r>
            </a:p>
          </p:txBody>
        </p:sp>
      </p:grpSp>
      <p:pic>
        <p:nvPicPr>
          <p:cNvPr id="10242" name="Picture 2" descr="G:\итог конкурс Здоровье нации 27.11.15\Тенис. Протасова. Автор Елиз. Райков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1158053"/>
            <a:ext cx="2609035" cy="175639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G:\Ветераны в Сеченовке\5Z0B815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3" y="2926071"/>
            <a:ext cx="2747291" cy="183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Admin\Desktop\галина ивановна\мед_выст_дек2015\Громова А (12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759" y="4747130"/>
            <a:ext cx="2782145" cy="18547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Admin\Desktop\галина ивановна\Протасово 2015. 19.09 Долгасова\Протасово 19.09.2015 Райкова Е.Н. 104гр. стом. ф-т\IMG_799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158054"/>
            <a:ext cx="2381046" cy="176801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\Desktop\галина ивановна\итог на отправление\Карусель. Праздник первокурсника. автор Е.Ильичева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5953" y="4772282"/>
            <a:ext cx="2361834" cy="171507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60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7132"/>
            <a:ext cx="8732440" cy="5819003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ru-RU" sz="4800" dirty="0" smtClean="0"/>
          </a:p>
          <a:p>
            <a:pPr marL="0" indent="0" algn="just">
              <a:buNone/>
            </a:pPr>
            <a:endParaRPr lang="ru-RU" sz="9200" b="1" dirty="0" smtClean="0">
              <a:solidFill>
                <a:schemeClr val="tx1"/>
              </a:solidFill>
              <a:latin typeface="+mj-lt"/>
            </a:endParaRPr>
          </a:p>
          <a:p>
            <a:pPr marL="0" indent="0" algn="just">
              <a:buNone/>
            </a:pPr>
            <a:r>
              <a:rPr lang="ru-RU" sz="92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Межвузовские </a:t>
            </a:r>
            <a:r>
              <a:rPr lang="ru-RU" sz="92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студенческие конференции «Здоровье студентов: проблемы и пути решения» </a:t>
            </a:r>
            <a:endParaRPr lang="ru-RU" sz="9200" b="1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0" indent="0" algn="just">
              <a:buNone/>
            </a:pPr>
            <a:endParaRPr lang="ru-RU" sz="9600" dirty="0" smtClean="0"/>
          </a:p>
          <a:p>
            <a:pPr marL="0" indent="0">
              <a:buNone/>
            </a:pPr>
            <a:r>
              <a:rPr lang="ru-RU" sz="9600" dirty="0" smtClean="0"/>
              <a:t>Способы изложения докладов:</a:t>
            </a:r>
            <a:endParaRPr lang="ru-RU" sz="9600" dirty="0"/>
          </a:p>
          <a:p>
            <a:pPr>
              <a:buFont typeface="Wingdings" pitchFamily="2" charset="2"/>
              <a:buChar char="Ø"/>
            </a:pPr>
            <a:r>
              <a:rPr lang="ru-RU" sz="10000" dirty="0" err="1" smtClean="0"/>
              <a:t>видеопрезентации</a:t>
            </a:r>
            <a:r>
              <a:rPr lang="ru-RU" sz="10000" dirty="0"/>
              <a:t>, </a:t>
            </a:r>
          </a:p>
          <a:p>
            <a:pPr>
              <a:buFont typeface="Wingdings" pitchFamily="2" charset="2"/>
              <a:buChar char="Ø"/>
            </a:pPr>
            <a:r>
              <a:rPr lang="ru-RU" sz="10000" dirty="0"/>
              <a:t>показ видеороликов, </a:t>
            </a:r>
          </a:p>
          <a:p>
            <a:pPr>
              <a:buFont typeface="Wingdings" pitchFamily="2" charset="2"/>
              <a:buChar char="Ø"/>
            </a:pPr>
            <a:r>
              <a:rPr lang="ru-RU" sz="10000" dirty="0"/>
              <a:t>использование </a:t>
            </a:r>
            <a:r>
              <a:rPr lang="ru-RU" sz="10000" dirty="0" err="1"/>
              <a:t>антиреклам</a:t>
            </a:r>
            <a:r>
              <a:rPr lang="ru-RU" sz="10000" dirty="0"/>
              <a:t> </a:t>
            </a:r>
          </a:p>
          <a:p>
            <a:pPr marL="0" indent="0">
              <a:buNone/>
            </a:pPr>
            <a:r>
              <a:rPr lang="ru-RU" sz="10000" dirty="0"/>
              <a:t>    в графической и стихотворных формах </a:t>
            </a:r>
          </a:p>
          <a:p>
            <a:pPr marL="0" indent="0">
              <a:buNone/>
            </a:pPr>
            <a:endParaRPr lang="ru-RU" sz="4800" dirty="0"/>
          </a:p>
          <a:p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2691340"/>
              </p:ext>
            </p:extLst>
          </p:nvPr>
        </p:nvGraphicFramePr>
        <p:xfrm>
          <a:off x="5108464" y="4838561"/>
          <a:ext cx="3888432" cy="2019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8" name="Диаграмма" r:id="rId4" imgW="7905758" imgH="4105150" progId="MSGraph.Chart.8">
                  <p:embed followColorScheme="full"/>
                </p:oleObj>
              </mc:Choice>
              <mc:Fallback>
                <p:oleObj name="Диаграмма" r:id="rId4" imgW="7905758" imgH="4105150" progId="MSGraph.Chart.8">
                  <p:embed followColorScheme="full"/>
                  <p:pic>
                    <p:nvPicPr>
                      <p:cNvPr id="0" name="Picture 2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8464" y="4838561"/>
                        <a:ext cx="3888432" cy="20194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580112" y="63963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/>
              <a:t>Критерии выбора блюд</a:t>
            </a:r>
            <a:br>
              <a:rPr lang="ru-RU" sz="1200" b="1" dirty="0"/>
            </a:br>
            <a:r>
              <a:rPr lang="ru-RU" sz="1200" b="1" dirty="0"/>
              <a:t>студентами в столовой</a:t>
            </a:r>
            <a:endParaRPr lang="ru-RU" sz="1200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I</a:t>
            </a:r>
            <a:r>
              <a:rPr lang="ru-RU" dirty="0" smtClean="0">
                <a:solidFill>
                  <a:schemeClr val="accent2"/>
                </a:solidFill>
              </a:rPr>
              <a:t>.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ПОПУЛЯРИЗАЦИЯ ЗОЖ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2181" name="Picture 133" descr="C:\Users\Admin\Desktop\Рабочая папка Валиева Д. Э\Безымянный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2420888"/>
            <a:ext cx="2736304" cy="227148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36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4910"/>
            <a:ext cx="86868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b="1" u="sng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15.05.15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. Региональная научно-образовательная конференция «Здоровый образ жизни –</a:t>
            </a:r>
          </a:p>
          <a:p>
            <a:pPr marL="0" indent="0" algn="just"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выбор молодых»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480</a:t>
            </a:r>
            <a:r>
              <a:rPr lang="ru-RU" dirty="0" smtClean="0"/>
              <a:t> участников</a:t>
            </a:r>
            <a:r>
              <a:rPr lang="ru-RU" b="1" dirty="0" smtClean="0"/>
              <a:t>,</a:t>
            </a:r>
            <a:r>
              <a:rPr lang="ru-RU" b="1" dirty="0"/>
              <a:t> </a:t>
            </a:r>
            <a:endParaRPr lang="ru-RU" b="1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9 </a:t>
            </a:r>
            <a:r>
              <a:rPr lang="ru-RU" dirty="0"/>
              <a:t>докладов </a:t>
            </a:r>
            <a:r>
              <a:rPr lang="ru-RU" dirty="0" smtClean="0"/>
              <a:t>с </a:t>
            </a:r>
          </a:p>
          <a:p>
            <a:pPr marL="0" indent="0">
              <a:buNone/>
            </a:pPr>
            <a:r>
              <a:rPr lang="ru-RU" dirty="0" err="1" smtClean="0"/>
              <a:t>видеопрезентациями</a:t>
            </a:r>
            <a:endParaRPr lang="ru-RU" dirty="0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4986785"/>
              </p:ext>
            </p:extLst>
          </p:nvPr>
        </p:nvGraphicFramePr>
        <p:xfrm>
          <a:off x="4355976" y="1988840"/>
          <a:ext cx="4787267" cy="3363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3" name="Диаграмма" r:id="rId3" imgW="7772408" imgH="4114867" progId="MSGraph.Chart.8">
                  <p:embed followColorScheme="full"/>
                </p:oleObj>
              </mc:Choice>
              <mc:Fallback>
                <p:oleObj name="Диаграмма" r:id="rId3" imgW="7772408" imgH="4114867" progId="MSGraph.Chart.8">
                  <p:embed followColorScheme="full"/>
                  <p:pic>
                    <p:nvPicPr>
                      <p:cNvPr id="0" name="Picture 2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1988840"/>
                        <a:ext cx="4787267" cy="33630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" name="Прямоугольник 108"/>
          <p:cNvSpPr/>
          <p:nvPr/>
        </p:nvSpPr>
        <p:spPr>
          <a:xfrm>
            <a:off x="4427984" y="561246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/>
              <a:t>Психическое состояние не курящих, периодически и постоянно курящих</a:t>
            </a:r>
            <a:endParaRPr lang="ru-RU" sz="2000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I</a:t>
            </a:r>
            <a:r>
              <a:rPr lang="ru-RU" dirty="0" smtClean="0">
                <a:solidFill>
                  <a:schemeClr val="accent2"/>
                </a:solidFill>
              </a:rPr>
              <a:t>.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ПОПУЛЯРИЗАЦИЯ ЗОЖ</a:t>
            </a:r>
            <a:endParaRPr lang="ru-R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54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Дискуссионный</a:t>
            </a:r>
            <a:r>
              <a:rPr lang="ru-RU" b="1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клуб</a:t>
            </a:r>
            <a:r>
              <a:rPr lang="ru-RU" b="1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-</a:t>
            </a:r>
            <a:r>
              <a:rPr lang="ru-RU" b="1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20.11.15</a:t>
            </a:r>
          </a:p>
          <a:p>
            <a:r>
              <a:rPr lang="ru-RU" sz="2800" dirty="0">
                <a:solidFill>
                  <a:srgbClr val="FF0000"/>
                </a:solidFill>
              </a:rPr>
              <a:t>115</a:t>
            </a:r>
            <a:r>
              <a:rPr lang="ru-RU" sz="2800" dirty="0"/>
              <a:t> участников</a:t>
            </a:r>
          </a:p>
          <a:p>
            <a:r>
              <a:rPr lang="ru-RU" sz="2800" dirty="0" smtClean="0">
                <a:solidFill>
                  <a:schemeClr val="accent2"/>
                </a:solidFill>
              </a:rPr>
              <a:t> </a:t>
            </a:r>
            <a:r>
              <a:rPr lang="ru-RU" sz="2800" dirty="0" smtClean="0"/>
              <a:t>обсуждаемые вопросы: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 мотивация  </a:t>
            </a:r>
            <a:r>
              <a:rPr lang="ru-RU" sz="2800" dirty="0"/>
              <a:t>молодёжи </a:t>
            </a:r>
            <a:endParaRPr lang="ru-RU" sz="2800" dirty="0" smtClean="0"/>
          </a:p>
          <a:p>
            <a:pPr marL="400050" lvl="1" indent="0">
              <a:buNone/>
            </a:pPr>
            <a:r>
              <a:rPr lang="ru-RU" dirty="0" smtClean="0"/>
              <a:t>к </a:t>
            </a:r>
            <a:r>
              <a:rPr lang="ru-RU" dirty="0"/>
              <a:t>систематическому занятию </a:t>
            </a:r>
            <a:endParaRPr lang="ru-RU" dirty="0" smtClean="0"/>
          </a:p>
          <a:p>
            <a:pPr marL="400050" lvl="1" indent="0">
              <a:buNone/>
            </a:pPr>
            <a:r>
              <a:rPr lang="ru-RU" dirty="0" smtClean="0"/>
              <a:t> физической культурой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профилактика </a:t>
            </a:r>
            <a:r>
              <a:rPr lang="ru-RU" sz="2800" dirty="0"/>
              <a:t>наркомании</a:t>
            </a:r>
            <a:r>
              <a:rPr lang="ru-RU" sz="2800" dirty="0" smtClean="0"/>
              <a:t>,</a:t>
            </a:r>
          </a:p>
          <a:p>
            <a:pPr marL="0" indent="0">
              <a:buNone/>
            </a:pPr>
            <a:r>
              <a:rPr lang="ru-RU" sz="2800" dirty="0" smtClean="0"/>
              <a:t>    алкоголизма, </a:t>
            </a:r>
            <a:r>
              <a:rPr lang="ru-RU" sz="2800" dirty="0" err="1" smtClean="0"/>
              <a:t>табакокурения</a:t>
            </a:r>
            <a:r>
              <a:rPr lang="ru-RU" sz="2800" dirty="0" smtClean="0"/>
              <a:t>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8" name="Picture 4" descr="http://tvergma.ru/upload/iblock/df5/7934882ae0b5_21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3507" y="419960"/>
            <a:ext cx="2024694" cy="134452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tvergma.ru/upload/iblock/5b3/a4def741d206_21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4455" y="1822295"/>
            <a:ext cx="2007145" cy="133287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tvergma.ru/upload/iblock/b43/4d1225f28667_21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5865" y="3307793"/>
            <a:ext cx="3625769" cy="240773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I</a:t>
            </a:r>
            <a:r>
              <a:rPr lang="ru-RU" dirty="0" smtClean="0">
                <a:solidFill>
                  <a:schemeClr val="accent2"/>
                </a:solidFill>
              </a:rPr>
              <a:t>.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ПОПУЛЯРИЗАЦИЯ ЗОЖ</a:t>
            </a:r>
            <a:endParaRPr lang="ru-R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64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3312</TotalTime>
  <Words>2391</Words>
  <Application>Microsoft Macintosh PowerPoint</Application>
  <PresentationFormat>Экран (4:3)</PresentationFormat>
  <Paragraphs>463</Paragraphs>
  <Slides>66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73" baseType="lpstr">
      <vt:lpstr>Calibri</vt:lpstr>
      <vt:lpstr>Franklin Gothic Book</vt:lpstr>
      <vt:lpstr>Franklin Gothic Medium</vt:lpstr>
      <vt:lpstr>Wingdings</vt:lpstr>
      <vt:lpstr>Wingdings 2</vt:lpstr>
      <vt:lpstr>Трек</vt:lpstr>
      <vt:lpstr>Диаграмма</vt:lpstr>
      <vt:lpstr> ДОБРОВОЛЬЧЕСКая ДЕЯТЕЛЬНОСТь    В  тверском государственном медицинском университете   2015 год</vt:lpstr>
      <vt:lpstr>Добровольческая деятельность</vt:lpstr>
      <vt:lpstr>Добровольческая деятельность</vt:lpstr>
      <vt:lpstr>Основные направления деятельности</vt:lpstr>
      <vt:lpstr>I.  ПОПУЛЯРИЗАЦИЯ ЗОЖ</vt:lpstr>
      <vt:lpstr>I. ПОПУЛЯРИЗАЦИЯ ЗОЖ</vt:lpstr>
      <vt:lpstr>I. ПОПУЛЯРИЗАЦИЯ ЗОЖ</vt:lpstr>
      <vt:lpstr>I. ПОПУЛЯРИЗАЦИЯ ЗОЖ</vt:lpstr>
      <vt:lpstr>I. ПОПУЛЯРИЗАЦИЯ ЗОЖ</vt:lpstr>
      <vt:lpstr>I. ПОПУЛЯРИЗАЦИЯ ЗОЖ</vt:lpstr>
      <vt:lpstr>I. ПОПУЛЯРИЗАЦИЯ ЗОЖ</vt:lpstr>
      <vt:lpstr>профилактическое консультирование жителей г. твери</vt:lpstr>
      <vt:lpstr>I. ПОПУЛЯРИЗАЦИЯ ЗОЖ</vt:lpstr>
      <vt:lpstr>I. ПОПУЛЯРИЗАЦИЯ ЗОЖ</vt:lpstr>
      <vt:lpstr>I. ПОПУЛЯРИЗАЦИЯ ЗОЖ</vt:lpstr>
      <vt:lpstr>I. ПОПУЛЯРИЗАЦИЯ ЗОЖ</vt:lpstr>
      <vt:lpstr>I. ПОПУЛЯРИЗАЦИЯ ЗОЖ</vt:lpstr>
      <vt:lpstr>I. ПОПУЛЯРИЗАЦИЯ ЗОЖ</vt:lpstr>
      <vt:lpstr>I. ПОПУЛЯРИЗАЦИЯ ЗОЖ</vt:lpstr>
      <vt:lpstr>I. ПОПУЛЯРИЗАЦИЯ ЗОЖ</vt:lpstr>
      <vt:lpstr> 04.12.15. фестиваль  «Здоровая и счастливая»  физкультурно-оздоровительные площадки   </vt:lpstr>
      <vt:lpstr>Презентация PowerPoint</vt:lpstr>
      <vt:lpstr>I. ПОПУЛЯРИЗАЦИЯ ЗОЖ</vt:lpstr>
      <vt:lpstr>I. ПОПУЛЯРИЗАЦИЯ ЗОЖ</vt:lpstr>
      <vt:lpstr>I. ПОПУЛЯРИЗАЦИЯ ЗОЖ</vt:lpstr>
      <vt:lpstr>I. ПОПУЛЯРИЗАЦИЯ ЗОЖ</vt:lpstr>
      <vt:lpstr>I. ПОПУЛЯРИЗАЦИЯ ЗОЖ</vt:lpstr>
      <vt:lpstr> II. Профилактика аддиктивного поведения в молодежной среде  ПРОЕКТ НАРКОБЕЗОПАСНОСТЬ</vt:lpstr>
      <vt:lpstr>II. Профилактика аддиктивного поведения в молодежной среде ПРОЕКТ НАРКОБЕЗОПАСНОСТЬ </vt:lpstr>
      <vt:lpstr>II. Профилактика аддиктивного поведения в молодежной среде Борьба с туберкулезом и вредными привычками, пропаганда ЗОЖ  </vt:lpstr>
      <vt:lpstr> III. Участие в  реализации социальных мероприятий, направленных на укрепление у молодежи духовно-нравственных   чувств </vt:lpstr>
      <vt:lpstr> III. Участие в  реализации социальных мероприятий, направленных на укрепление у молодежи духовно-нравственных   чувств </vt:lpstr>
      <vt:lpstr> III. Участие в  реализации социальных мероприятий, направленных на укрепление у молодежи духовно-нравственных   чувств </vt:lpstr>
      <vt:lpstr> III. Участие в  реализации социальных мероприятий, направленных на укрепление у молодежи духовно-нравственных   чувств </vt:lpstr>
      <vt:lpstr> III. Участие в  реализации социальных мероприятий, направленных на укрепление у молодежи духовно-нравственных   чувств </vt:lpstr>
      <vt:lpstr> III. Участие в  реализации социальных мероприятий, направленных на укрепление у молодежи духовно-нравственных   чувств </vt:lpstr>
      <vt:lpstr> III. Участие в  реализации социальных мероприятий, направленных на укрепление у молодежи духовно-нравственных   чувств </vt:lpstr>
      <vt:lpstr> III. Участие в  реализации социальных мероприятий, направленных на укрепление у молодежи духовно-нравственных   чувств </vt:lpstr>
      <vt:lpstr> ДЕКАДА МИЛОСЕРДИЯ  </vt:lpstr>
      <vt:lpstr> IV. Участие в  мероприятиях, направленных на воспитание  патриотических  чувств </vt:lpstr>
      <vt:lpstr> Мероприятия, приуроченные к 70-летию Победы в Великой Отечественной войне        </vt:lpstr>
      <vt:lpstr> Мероприятия, приуроченные к 70-летию Победы в Великой Отечественной войне        </vt:lpstr>
      <vt:lpstr> Мероприятия, приуроченные к 70-летию Победы в Великой Отечественной войне        </vt:lpstr>
      <vt:lpstr> Мероприятия, приуроченные к 70-летию Победы в Великой Отечественной войне        </vt:lpstr>
      <vt:lpstr> Мероприятия, приуроченные к 70-летию Победы в Великой Отечественной войне        </vt:lpstr>
      <vt:lpstr> Мероприятия, приуроченные к 70-летию Победы в Великой Отечественной войне        </vt:lpstr>
      <vt:lpstr>праздничный концерт - 06.05.15</vt:lpstr>
      <vt:lpstr> Мероприятия, приуроченные к 70-летию Победы в Великой Отечественной войне        </vt:lpstr>
      <vt:lpstr> Мероприятия, приуроченные к 70-летию Победы в Великой Отечественной войне        </vt:lpstr>
      <vt:lpstr>Мероприятия, приуроченные к 70-летию Победы в Великой Отечественной войне</vt:lpstr>
      <vt:lpstr> IV. Участие в  мероприятиях, направленных на воспитание  патриотических  чувств </vt:lpstr>
      <vt:lpstr> IV. Участие в  мероприятиях, направленных на воспитание  патриотических  чувств </vt:lpstr>
      <vt:lpstr> IV. Участие в  мероприятиях, направленных на воспитание  патриотических  чувств </vt:lpstr>
      <vt:lpstr> V. Участие в мероприятиях, способствующих,   гражданско-правовому воспитанию молодежи  </vt:lpstr>
      <vt:lpstr> V. Участие в мероприятиях, способствующих,   гражданско-правовому воспитанию молодежи  </vt:lpstr>
      <vt:lpstr> V. Участие в мероприятиях, способствующих,   гражданско-правовому воспитанию молодежи  </vt:lpstr>
      <vt:lpstr>VI.Работа с населением по вопросам безопасности жизнедеятельности и действиям при возникновении чрезвычайной ситуации ОТРЯД «СПАСАТЕЛЬ» </vt:lpstr>
      <vt:lpstr>VI.Работа с населением по вопросам безопасности жизнедеятельности и действиям при возникновении чрезвычайных ситуаций ОТРЯД «СПАСАТЕЛЬ» </vt:lpstr>
      <vt:lpstr>ОТРЯД «СПАСАТЕЛЬ» </vt:lpstr>
      <vt:lpstr>ОТРЯД «СПАСАТЕЛЬ» </vt:lpstr>
      <vt:lpstr>ОТРЯД «СПАСАТЕЛЬ» </vt:lpstr>
      <vt:lpstr>ОТРЯД «СПАСАТЕЛЬ» </vt:lpstr>
      <vt:lpstr>ОТРЯД «СПАСАТЕЛЬ» </vt:lpstr>
      <vt:lpstr>VII. Информационная поддержка  реализации проектов и мероприятий</vt:lpstr>
      <vt:lpstr>VII. Информационная поддержка  реализации проектов и мероприятий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 Microsoft Office</cp:lastModifiedBy>
  <cp:revision>576</cp:revision>
  <dcterms:created xsi:type="dcterms:W3CDTF">2016-01-03T15:57:38Z</dcterms:created>
  <dcterms:modified xsi:type="dcterms:W3CDTF">2016-01-20T15:32:31Z</dcterms:modified>
</cp:coreProperties>
</file>