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notesSlides/notesSlide22.xml" ContentType="application/vnd.openxmlformats-officedocument.presentationml.notesSlide+xml"/>
  <Override PartName="/ppt/charts/chart5.xml" ContentType="application/vnd.openxmlformats-officedocument.drawingml.chart+xml"/>
  <Override PartName="/ppt/notesSlides/notesSlide23.xml" ContentType="application/vnd.openxmlformats-officedocument.presentationml.notesSlide+xml"/>
  <Override PartName="/ppt/charts/chart6.xml" ContentType="application/vnd.openxmlformats-officedocument.drawingml.chart+xml"/>
  <Override PartName="/ppt/notesSlides/notesSlide24.xml" ContentType="application/vnd.openxmlformats-officedocument.presentationml.notesSlide+xml"/>
  <Override PartName="/ppt/charts/chart7.xml" ContentType="application/vnd.openxmlformats-officedocument.drawingml.chart+xml"/>
  <Override PartName="/ppt/notesSlides/notesSlide25.xml" ContentType="application/vnd.openxmlformats-officedocument.presentationml.notesSlide+xml"/>
  <Override PartName="/ppt/charts/chart8.xml" ContentType="application/vnd.openxmlformats-officedocument.drawingml.chart+xml"/>
  <Override PartName="/ppt/notesSlides/notesSlide26.xml" ContentType="application/vnd.openxmlformats-officedocument.presentationml.notesSlide+xml"/>
  <Override PartName="/ppt/charts/chart9.xml" ContentType="application/vnd.openxmlformats-officedocument.drawingml.chart+xml"/>
  <Override PartName="/ppt/notesSlides/notesSlide27.xml" ContentType="application/vnd.openxmlformats-officedocument.presentationml.notesSlide+xml"/>
  <Override PartName="/ppt/charts/chart10.xml" ContentType="application/vnd.openxmlformats-officedocument.drawingml.chart+xml"/>
  <Override PartName="/ppt/notesSlides/notesSlide28.xml" ContentType="application/vnd.openxmlformats-officedocument.presentationml.notesSlide+xml"/>
  <Override PartName="/ppt/charts/chart11.xml" ContentType="application/vnd.openxmlformats-officedocument.drawingml.chart+xml"/>
  <Override PartName="/ppt/notesSlides/notesSlide29.xml" ContentType="application/vnd.openxmlformats-officedocument.presentationml.notesSlide+xml"/>
  <Override PartName="/ppt/charts/chart12.xml" ContentType="application/vnd.openxmlformats-officedocument.drawingml.chart+xml"/>
  <Override PartName="/ppt/notesSlides/notesSlide30.xml" ContentType="application/vnd.openxmlformats-officedocument.presentationml.notesSlide+xml"/>
  <Override PartName="/ppt/charts/chart13.xml" ContentType="application/vnd.openxmlformats-officedocument.drawingml.chart+xml"/>
  <Override PartName="/ppt/notesSlides/notesSlide31.xml" ContentType="application/vnd.openxmlformats-officedocument.presentationml.notesSlide+xml"/>
  <Override PartName="/ppt/charts/chart14.xml" ContentType="application/vnd.openxmlformats-officedocument.drawingml.chart+xml"/>
  <Override PartName="/ppt/notesSlides/notesSlide32.xml" ContentType="application/vnd.openxmlformats-officedocument.presentationml.notesSlide+xml"/>
  <Override PartName="/ppt/charts/chart15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  <p:sldMasterId id="2147483893" r:id="rId2"/>
  </p:sldMasterIdLst>
  <p:notesMasterIdLst>
    <p:notesMasterId r:id="rId74"/>
  </p:notesMasterIdLst>
  <p:handoutMasterIdLst>
    <p:handoutMasterId r:id="rId75"/>
  </p:handoutMasterIdLst>
  <p:sldIdLst>
    <p:sldId id="256" r:id="rId3"/>
    <p:sldId id="459" r:id="rId4"/>
    <p:sldId id="428" r:id="rId5"/>
    <p:sldId id="566" r:id="rId6"/>
    <p:sldId id="555" r:id="rId7"/>
    <p:sldId id="554" r:id="rId8"/>
    <p:sldId id="576" r:id="rId9"/>
    <p:sldId id="567" r:id="rId10"/>
    <p:sldId id="568" r:id="rId11"/>
    <p:sldId id="557" r:id="rId12"/>
    <p:sldId id="558" r:id="rId13"/>
    <p:sldId id="572" r:id="rId14"/>
    <p:sldId id="573" r:id="rId15"/>
    <p:sldId id="570" r:id="rId16"/>
    <p:sldId id="634" r:id="rId17"/>
    <p:sldId id="574" r:id="rId18"/>
    <p:sldId id="575" r:id="rId19"/>
    <p:sldId id="644" r:id="rId20"/>
    <p:sldId id="645" r:id="rId21"/>
    <p:sldId id="647" r:id="rId22"/>
    <p:sldId id="646" r:id="rId23"/>
    <p:sldId id="577" r:id="rId24"/>
    <p:sldId id="635" r:id="rId25"/>
    <p:sldId id="579" r:id="rId26"/>
    <p:sldId id="563" r:id="rId27"/>
    <p:sldId id="564" r:id="rId28"/>
    <p:sldId id="565" r:id="rId29"/>
    <p:sldId id="584" r:id="rId30"/>
    <p:sldId id="581" r:id="rId31"/>
    <p:sldId id="582" r:id="rId32"/>
    <p:sldId id="583" r:id="rId33"/>
    <p:sldId id="585" r:id="rId34"/>
    <p:sldId id="586" r:id="rId35"/>
    <p:sldId id="587" r:id="rId36"/>
    <p:sldId id="588" r:id="rId37"/>
    <p:sldId id="589" r:id="rId38"/>
    <p:sldId id="596" r:id="rId39"/>
    <p:sldId id="591" r:id="rId40"/>
    <p:sldId id="592" r:id="rId41"/>
    <p:sldId id="593" r:id="rId42"/>
    <p:sldId id="594" r:id="rId43"/>
    <p:sldId id="595" r:id="rId44"/>
    <p:sldId id="519" r:id="rId45"/>
    <p:sldId id="597" r:id="rId46"/>
    <p:sldId id="598" r:id="rId47"/>
    <p:sldId id="599" r:id="rId48"/>
    <p:sldId id="600" r:id="rId49"/>
    <p:sldId id="601" r:id="rId50"/>
    <p:sldId id="602" r:id="rId51"/>
    <p:sldId id="603" r:id="rId52"/>
    <p:sldId id="604" r:id="rId53"/>
    <p:sldId id="605" r:id="rId54"/>
    <p:sldId id="606" r:id="rId55"/>
    <p:sldId id="451" r:id="rId56"/>
    <p:sldId id="613" r:id="rId57"/>
    <p:sldId id="614" r:id="rId58"/>
    <p:sldId id="639" r:id="rId59"/>
    <p:sldId id="640" r:id="rId60"/>
    <p:sldId id="617" r:id="rId61"/>
    <p:sldId id="619" r:id="rId62"/>
    <p:sldId id="638" r:id="rId63"/>
    <p:sldId id="641" r:id="rId64"/>
    <p:sldId id="642" r:id="rId65"/>
    <p:sldId id="623" r:id="rId66"/>
    <p:sldId id="626" r:id="rId67"/>
    <p:sldId id="628" r:id="rId68"/>
    <p:sldId id="632" r:id="rId69"/>
    <p:sldId id="629" r:id="rId70"/>
    <p:sldId id="643" r:id="rId71"/>
    <p:sldId id="630" r:id="rId72"/>
    <p:sldId id="470" r:id="rId73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umimoji="1" b="1" i="1" kern="1200">
        <a:solidFill>
          <a:srgbClr val="FF0000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FFFF"/>
    <a:srgbClr val="66CCFF"/>
    <a:srgbClr val="66FFFF"/>
    <a:srgbClr val="33CCFF"/>
    <a:srgbClr val="663300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25790" autoAdjust="0"/>
  </p:normalViewPr>
  <p:slideViewPr>
    <p:cSldViewPr>
      <p:cViewPr varScale="1">
        <p:scale>
          <a:sx n="69" d="100"/>
          <a:sy n="69" d="100"/>
        </p:scale>
        <p:origin x="1068" y="32"/>
      </p:cViewPr>
      <p:guideLst>
        <p:guide orient="horz" pos="2496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22" y="-8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23.xml"/><Relationship Id="rId18" Type="http://schemas.openxmlformats.org/officeDocument/2006/relationships/slide" Target="slides/slide28.xml"/><Relationship Id="rId26" Type="http://schemas.openxmlformats.org/officeDocument/2006/relationships/slide" Target="slides/slide36.xml"/><Relationship Id="rId39" Type="http://schemas.openxmlformats.org/officeDocument/2006/relationships/slide" Target="slides/slide64.xml"/><Relationship Id="rId3" Type="http://schemas.openxmlformats.org/officeDocument/2006/relationships/slide" Target="slides/slide3.xml"/><Relationship Id="rId21" Type="http://schemas.openxmlformats.org/officeDocument/2006/relationships/slide" Target="slides/slide31.xml"/><Relationship Id="rId34" Type="http://schemas.openxmlformats.org/officeDocument/2006/relationships/slide" Target="slides/slide52.xml"/><Relationship Id="rId42" Type="http://schemas.openxmlformats.org/officeDocument/2006/relationships/slide" Target="slides/slide67.xml"/><Relationship Id="rId7" Type="http://schemas.openxmlformats.org/officeDocument/2006/relationships/slide" Target="slides/slide7.xml"/><Relationship Id="rId12" Type="http://schemas.openxmlformats.org/officeDocument/2006/relationships/slide" Target="slides/slide22.xml"/><Relationship Id="rId17" Type="http://schemas.openxmlformats.org/officeDocument/2006/relationships/slide" Target="slides/slide27.xml"/><Relationship Id="rId25" Type="http://schemas.openxmlformats.org/officeDocument/2006/relationships/slide" Target="slides/slide35.xml"/><Relationship Id="rId33" Type="http://schemas.openxmlformats.org/officeDocument/2006/relationships/slide" Target="slides/slide49.xml"/><Relationship Id="rId38" Type="http://schemas.openxmlformats.org/officeDocument/2006/relationships/slide" Target="slides/slide62.xml"/><Relationship Id="rId46" Type="http://schemas.openxmlformats.org/officeDocument/2006/relationships/slide" Target="slides/slide71.xml"/><Relationship Id="rId2" Type="http://schemas.openxmlformats.org/officeDocument/2006/relationships/slide" Target="slides/slide2.xml"/><Relationship Id="rId16" Type="http://schemas.openxmlformats.org/officeDocument/2006/relationships/slide" Target="slides/slide26.xml"/><Relationship Id="rId20" Type="http://schemas.openxmlformats.org/officeDocument/2006/relationships/slide" Target="slides/slide30.xml"/><Relationship Id="rId29" Type="http://schemas.openxmlformats.org/officeDocument/2006/relationships/slide" Target="slides/slide39.xml"/><Relationship Id="rId41" Type="http://schemas.openxmlformats.org/officeDocument/2006/relationships/slide" Target="slides/slide6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34.xml"/><Relationship Id="rId32" Type="http://schemas.openxmlformats.org/officeDocument/2006/relationships/slide" Target="slides/slide42.xml"/><Relationship Id="rId37" Type="http://schemas.openxmlformats.org/officeDocument/2006/relationships/slide" Target="slides/slide60.xml"/><Relationship Id="rId40" Type="http://schemas.openxmlformats.org/officeDocument/2006/relationships/slide" Target="slides/slide65.xml"/><Relationship Id="rId45" Type="http://schemas.openxmlformats.org/officeDocument/2006/relationships/slide" Target="slides/slide70.xml"/><Relationship Id="rId5" Type="http://schemas.openxmlformats.org/officeDocument/2006/relationships/slide" Target="slides/slide5.xml"/><Relationship Id="rId15" Type="http://schemas.openxmlformats.org/officeDocument/2006/relationships/slide" Target="slides/slide25.xml"/><Relationship Id="rId23" Type="http://schemas.openxmlformats.org/officeDocument/2006/relationships/slide" Target="slides/slide33.xml"/><Relationship Id="rId28" Type="http://schemas.openxmlformats.org/officeDocument/2006/relationships/slide" Target="slides/slide38.xml"/><Relationship Id="rId36" Type="http://schemas.openxmlformats.org/officeDocument/2006/relationships/slide" Target="slides/slide54.xml"/><Relationship Id="rId10" Type="http://schemas.openxmlformats.org/officeDocument/2006/relationships/slide" Target="slides/slide10.xml"/><Relationship Id="rId19" Type="http://schemas.openxmlformats.org/officeDocument/2006/relationships/slide" Target="slides/slide29.xml"/><Relationship Id="rId31" Type="http://schemas.openxmlformats.org/officeDocument/2006/relationships/slide" Target="slides/slide41.xml"/><Relationship Id="rId44" Type="http://schemas.openxmlformats.org/officeDocument/2006/relationships/slide" Target="slides/slide6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24.xml"/><Relationship Id="rId22" Type="http://schemas.openxmlformats.org/officeDocument/2006/relationships/slide" Target="slides/slide32.xml"/><Relationship Id="rId27" Type="http://schemas.openxmlformats.org/officeDocument/2006/relationships/slide" Target="slides/slide37.xml"/><Relationship Id="rId30" Type="http://schemas.openxmlformats.org/officeDocument/2006/relationships/slide" Target="slides/slide40.xml"/><Relationship Id="rId35" Type="http://schemas.openxmlformats.org/officeDocument/2006/relationships/slide" Target="slides/slide53.xml"/><Relationship Id="rId43" Type="http://schemas.openxmlformats.org/officeDocument/2006/relationships/slide" Target="slides/slide6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98463029959094"/>
          <c:y val="0.12066599895772262"/>
          <c:w val="0.87276689632545934"/>
          <c:h val="0.782567667322834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  <a:ln w="25242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 w="25242">
                <a:noFill/>
              </a:ln>
            </c:spPr>
            <c:extLst>
              <c:ext xmlns:c16="http://schemas.microsoft.com/office/drawing/2014/chart" uri="{C3380CC4-5D6E-409C-BE32-E72D297353CC}">
                <c16:uniqueId val="{00000000-2174-4C90-B645-DBD27E09E4A6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74-4C90-B645-DBD27E09E4A6}"/>
              </c:ext>
            </c:extLst>
          </c:dPt>
          <c:dLbls>
            <c:dLbl>
              <c:idx val="2"/>
              <c:spPr>
                <a:noFill/>
                <a:ln w="25242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97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174-4C90-B645-DBD27E09E4A6}"/>
                </c:ext>
              </c:extLst>
            </c:dLbl>
            <c:spPr>
              <a:noFill/>
              <a:ln w="2524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1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4385.8</c:v>
                </c:pt>
                <c:pt idx="1">
                  <c:v>6522.2</c:v>
                </c:pt>
                <c:pt idx="2">
                  <c:v>10997.3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74-4C90-B645-DBD27E09E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36144"/>
        <c:axId val="1"/>
      </c:barChart>
      <c:catAx>
        <c:axId val="15283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6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1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6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1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491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836144"/>
        <c:crosses val="autoZero"/>
        <c:crossBetween val="between"/>
      </c:valAx>
      <c:spPr>
        <a:noFill/>
        <a:ln w="25242">
          <a:solidFill>
            <a:schemeClr val="accent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6736">
              <a:solidFill>
                <a:srgbClr val="C00000"/>
              </a:solidFill>
            </a:ln>
            <a:effectLst/>
          </c:spPr>
          <c:marker>
            <c:symbol val="none"/>
          </c:marker>
          <c:dPt>
            <c:idx val="0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0B-45AE-8EB9-0DB10F3647B9}"/>
              </c:ext>
            </c:extLst>
          </c:dPt>
          <c:dPt>
            <c:idx val="1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0B-45AE-8EB9-0DB10F3647B9}"/>
              </c:ext>
            </c:extLst>
          </c:dPt>
          <c:dPt>
            <c:idx val="2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0B-45AE-8EB9-0DB10F3647B9}"/>
              </c:ext>
            </c:extLst>
          </c:dPt>
          <c:dPt>
            <c:idx val="3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0B-45AE-8EB9-0DB10F3647B9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0B-45AE-8EB9-0DB10F3647B9}"/>
                </c:ext>
              </c:extLst>
            </c:dLbl>
            <c:dLbl>
              <c:idx val="1"/>
              <c:layout>
                <c:manualLayout>
                  <c:x val="1.6442451420029897E-2"/>
                  <c:y val="-4.1081816864376931E-2"/>
                </c:manualLayout>
              </c:layout>
              <c:tx>
                <c:rich>
                  <a:bodyPr/>
                  <a:lstStyle/>
                  <a:p>
                    <a:r>
                      <a:rPr lang="en-US" sz="1990" dirty="0" smtClean="0"/>
                      <a:t>46,9</a:t>
                    </a:r>
                    <a:endParaRPr lang="en-US" sz="1996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0B-45AE-8EB9-0DB10F3647B9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0B-45AE-8EB9-0DB10F3647B9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0B-45AE-8EB9-0DB10F3647B9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 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49.29</c:v>
                </c:pt>
                <c:pt idx="1">
                  <c:v>46.9</c:v>
                </c:pt>
                <c:pt idx="2">
                  <c:v>66.040000000000006</c:v>
                </c:pt>
                <c:pt idx="3">
                  <c:v>59.85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B0B-45AE-8EB9-0DB10F3647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 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B0B-45AE-8EB9-0DB10F3647B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 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B0B-45AE-8EB9-0DB10F364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29200"/>
        <c:axId val="1"/>
      </c:lineChart>
      <c:catAx>
        <c:axId val="17312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3129200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6736">
              <a:solidFill>
                <a:srgbClr val="C00000"/>
              </a:solidFill>
            </a:ln>
            <a:effectLst/>
          </c:spPr>
          <c:marker>
            <c:symbol val="none"/>
          </c:marker>
          <c:dPt>
            <c:idx val="0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36-457E-AC1E-CFBD2946A6E3}"/>
              </c:ext>
            </c:extLst>
          </c:dPt>
          <c:dPt>
            <c:idx val="1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36-457E-AC1E-CFBD2946A6E3}"/>
              </c:ext>
            </c:extLst>
          </c:dPt>
          <c:dPt>
            <c:idx val="2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36-457E-AC1E-CFBD2946A6E3}"/>
              </c:ext>
            </c:extLst>
          </c:dPt>
          <c:dPt>
            <c:idx val="3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B36-457E-AC1E-CFBD2946A6E3}"/>
              </c:ext>
            </c:extLst>
          </c:dPt>
          <c:dPt>
            <c:idx val="4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B36-457E-AC1E-CFBD2946A6E3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36-457E-AC1E-CFBD2946A6E3}"/>
                </c:ext>
              </c:extLst>
            </c:dLbl>
            <c:dLbl>
              <c:idx val="1"/>
              <c:layout>
                <c:manualLayout>
                  <c:x val="1.6442451420029897E-2"/>
                  <c:y val="-4.1081816864376931E-2"/>
                </c:manualLayout>
              </c:layout>
              <c:tx>
                <c:rich>
                  <a:bodyPr/>
                  <a:lstStyle/>
                  <a:p>
                    <a:r>
                      <a:rPr lang="en-US" sz="1990" dirty="0" smtClean="0"/>
                      <a:t>3</a:t>
                    </a:r>
                    <a:endParaRPr lang="en-US" sz="1996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36-457E-AC1E-CFBD2946A6E3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tx>
                <c:rich>
                  <a:bodyPr/>
                  <a:lstStyle/>
                  <a:p>
                    <a:r>
                      <a:rPr lang="en-US" sz="1598" baseline="0"/>
                      <a:t>[]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36-457E-AC1E-CFBD2946A6E3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36-457E-AC1E-CFBD2946A6E3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40</c:v>
                </c:pt>
                <c:pt idx="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B36-457E-AC1E-CFBD2946A6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B36-457E-AC1E-CFBD2946A6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B36-457E-AC1E-CFBD2946A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686296"/>
        <c:axId val="1"/>
      </c:lineChart>
      <c:catAx>
        <c:axId val="171686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168629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32116332992011E-2"/>
          <c:y val="5.2091743784029976E-2"/>
          <c:w val="0.92095159069241905"/>
          <c:h val="0.8549218820087088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6736">
              <a:solidFill>
                <a:srgbClr val="C00000"/>
              </a:solidFill>
            </a:ln>
            <a:effectLst/>
          </c:spPr>
          <c:marker>
            <c:symbol val="none"/>
          </c:marker>
          <c:dPt>
            <c:idx val="0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7CD-4D8D-94A6-500A031ECAE0}"/>
              </c:ext>
            </c:extLst>
          </c:dPt>
          <c:dPt>
            <c:idx val="1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7CD-4D8D-94A6-500A031ECAE0}"/>
              </c:ext>
            </c:extLst>
          </c:dPt>
          <c:dPt>
            <c:idx val="2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CD-4D8D-94A6-500A031ECAE0}"/>
              </c:ext>
            </c:extLst>
          </c:dPt>
          <c:dPt>
            <c:idx val="3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7CD-4D8D-94A6-500A031ECAE0}"/>
              </c:ext>
            </c:extLst>
          </c:dPt>
          <c:dPt>
            <c:idx val="4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7CD-4D8D-94A6-500A031ECAE0}"/>
              </c:ext>
            </c:extLst>
          </c:dPt>
          <c:dLbls>
            <c:dLbl>
              <c:idx val="0"/>
              <c:layout>
                <c:manualLayout>
                  <c:x val="-4.1853512705530671E-2"/>
                  <c:y val="-5.75145436101277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CD-4D8D-94A6-500A031ECAE0}"/>
                </c:ext>
              </c:extLst>
            </c:dLbl>
            <c:dLbl>
              <c:idx val="1"/>
              <c:layout>
                <c:manualLayout>
                  <c:x val="1.6442451420029841E-2"/>
                  <c:y val="-4.1081816864376966E-2"/>
                </c:manualLayout>
              </c:layout>
              <c:tx>
                <c:rich>
                  <a:bodyPr/>
                  <a:lstStyle/>
                  <a:p>
                    <a:r>
                      <a:rPr lang="en-US" sz="1598" baseline="0" dirty="0" smtClean="0"/>
                      <a:t>21,48</a:t>
                    </a:r>
                    <a:endParaRPr lang="en-US" sz="1600" baseline="0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CD-4D8D-94A6-500A031ECAE0}"/>
                </c:ext>
              </c:extLst>
            </c:dLbl>
            <c:dLbl>
              <c:idx val="2"/>
              <c:layout>
                <c:manualLayout>
                  <c:x val="-1.7937219730941704E-2"/>
                  <c:y val="-4.1081816864376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CD-4D8D-94A6-500A031ECAE0}"/>
                </c:ext>
              </c:extLst>
            </c:dLbl>
            <c:dLbl>
              <c:idx val="3"/>
              <c:layout>
                <c:manualLayout>
                  <c:x val="-2.8400597907324476E-2"/>
                  <c:y val="-3.1496059596022329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CD-4D8D-94A6-500A031ECAE0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15.74</c:v>
                </c:pt>
                <c:pt idx="1">
                  <c:v>21.48</c:v>
                </c:pt>
                <c:pt idx="2">
                  <c:v>17.579999999999998</c:v>
                </c:pt>
                <c:pt idx="3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7CD-4D8D-94A6-500A031ECA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7CD-4D8D-94A6-500A031ECA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7CD-4D8D-94A6-500A031EC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085744"/>
        <c:axId val="1"/>
      </c:lineChart>
      <c:catAx>
        <c:axId val="17308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3085744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5205560067323425E-2"/>
          <c:y val="2.7476942425936277E-2"/>
          <c:w val="0.91178877864482188"/>
          <c:h val="0.904931931419028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 w="56805">
              <a:solidFill>
                <a:srgbClr val="C00000"/>
              </a:solidFill>
            </a:ln>
            <a:effectLst/>
            <a:sp3d contourW="57150">
              <a:contourClr>
                <a:srgbClr val="C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56805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F2A8-438D-869B-89688C42C431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56805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2A8-438D-869B-89688C42C431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56805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2A8-438D-869B-89688C42C431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56805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2A8-438D-869B-89688C42C431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56805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2A8-438D-869B-89688C42C431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spPr>
                <a:noFill/>
                <a:ln w="25276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992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A8-438D-869B-89688C42C431}"/>
                </c:ext>
              </c:extLst>
            </c:dLbl>
            <c:dLbl>
              <c:idx val="1"/>
              <c:layout>
                <c:manualLayout>
                  <c:x val="-1.4947683109118087E-3"/>
                  <c:y val="6.8469694773961559E-2"/>
                </c:manualLayout>
              </c:layout>
              <c:tx>
                <c:rich>
                  <a:bodyPr/>
                  <a:lstStyle/>
                  <a:p>
                    <a:r>
                      <a:rPr lang="en-US" sz="1992" dirty="0" smtClean="0"/>
                      <a:t>22</a:t>
                    </a:r>
                  </a:p>
                  <a:p>
                    <a:endParaRPr lang="en-US" sz="1996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A8-438D-869B-89688C42C431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spPr>
                <a:noFill/>
                <a:ln w="25276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992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A8-438D-869B-89688C42C431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76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92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A8-438D-869B-89688C42C431}"/>
                </c:ext>
              </c:extLst>
            </c:dLbl>
            <c:spPr>
              <a:noFill/>
              <a:ln w="252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23</c:v>
                </c:pt>
                <c:pt idx="1">
                  <c:v>22</c:v>
                </c:pt>
                <c:pt idx="2">
                  <c:v>5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A8-438D-869B-89688C42C4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3399FF"/>
            </a:solidFill>
            <a:ln w="25276">
              <a:noFill/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6-F2A8-438D-869B-89688C42C43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AAAACA"/>
            </a:solidFill>
            <a:ln w="25276">
              <a:noFill/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7-F2A8-438D-869B-89688C42C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1107952"/>
        <c:axId val="1"/>
        <c:axId val="2"/>
      </c:bar3DChart>
      <c:catAx>
        <c:axId val="17110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4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4" b="1" i="0" baseline="0"/>
            </a:pPr>
            <a:endParaRPr lang="ru-RU"/>
          </a:p>
        </c:txPr>
        <c:crossAx val="171107952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 val="autoZero"/>
      </c:ser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067900144768919E-2"/>
          <c:y val="2.7442653665403806E-2"/>
          <c:w val="0.91178877864482188"/>
          <c:h val="0.7707313296620638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6736">
              <a:solidFill>
                <a:srgbClr val="C00000"/>
              </a:solidFill>
            </a:ln>
            <a:effectLst/>
          </c:spPr>
          <c:marker>
            <c:symbol val="none"/>
          </c:marker>
          <c:dPt>
            <c:idx val="0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C8-43AA-B499-6E1074F1BFFD}"/>
              </c:ext>
            </c:extLst>
          </c:dPt>
          <c:dPt>
            <c:idx val="1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C8-43AA-B499-6E1074F1BFFD}"/>
              </c:ext>
            </c:extLst>
          </c:dPt>
          <c:dPt>
            <c:idx val="2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C8-43AA-B499-6E1074F1BFFD}"/>
              </c:ext>
            </c:extLst>
          </c:dPt>
          <c:dPt>
            <c:idx val="3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C8-43AA-B499-6E1074F1BFFD}"/>
              </c:ext>
            </c:extLst>
          </c:dPt>
          <c:dPt>
            <c:idx val="4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2C8-43AA-B499-6E1074F1BFFD}"/>
              </c:ext>
            </c:extLst>
          </c:dPt>
          <c:dLbls>
            <c:dLbl>
              <c:idx val="0"/>
              <c:layout>
                <c:manualLayout>
                  <c:x val="-5.6801195814648729E-2"/>
                  <c:y val="2.7387877909584534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99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8-43AA-B499-6E1074F1BFFD}"/>
                </c:ext>
              </c:extLst>
            </c:dLbl>
            <c:dLbl>
              <c:idx val="1"/>
              <c:layout>
                <c:manualLayout>
                  <c:x val="-1.3452914798206279E-2"/>
                  <c:y val="-2.1910302327667708E-2"/>
                </c:manualLayout>
              </c:layout>
              <c:tx>
                <c:rich>
                  <a:bodyPr/>
                  <a:lstStyle/>
                  <a:p>
                    <a:r>
                      <a:rPr lang="en-US" sz="1990" dirty="0" smtClean="0"/>
                      <a:t>2</a:t>
                    </a:r>
                  </a:p>
                  <a:p>
                    <a:endParaRPr lang="en-US" sz="1996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C8-43AA-B499-6E1074F1BFFD}"/>
                </c:ext>
              </c:extLst>
            </c:dLbl>
            <c:dLbl>
              <c:idx val="2"/>
              <c:layout>
                <c:manualLayout>
                  <c:x val="2.8400597907324365E-2"/>
                  <c:y val="-5.2036968028210812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99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C8-43AA-B499-6E1074F1BFFD}"/>
                </c:ext>
              </c:extLst>
            </c:dLbl>
            <c:dLbl>
              <c:idx val="3"/>
              <c:layout>
                <c:manualLayout>
                  <c:x val="-2.5411061285500747E-2"/>
                  <c:y val="-5.3406361923690041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9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C8-43AA-B499-6E1074F1BFFD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8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2C8-43AA-B499-6E1074F1BF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2C8-43AA-B499-6E1074F1BFF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2012 год 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2C8-43AA-B499-6E1074F1B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107296"/>
        <c:axId val="1"/>
      </c:lineChart>
      <c:catAx>
        <c:axId val="17110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110729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9960" cap="flat">
              <a:solidFill>
                <a:srgbClr val="FFC000"/>
              </a:solidFill>
              <a:bevel/>
            </a:ln>
            <a:effectLst/>
          </c:spPr>
          <c:marker>
            <c:symbol val="circle"/>
            <c:size val="2"/>
            <c:spPr>
              <a:solidFill>
                <a:srgbClr val="FF0000"/>
              </a:solidFill>
              <a:ln w="9468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991" b="1" dirty="0" smtClean="0"/>
                      <a:t>19</a:t>
                    </a:r>
                    <a:endParaRPr lang="en-US" sz="1995" b="1" dirty="0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B3-4480-94B9-0FB2C3DA9482}"/>
                </c:ext>
              </c:extLst>
            </c:dLbl>
            <c:spPr>
              <a:noFill/>
              <a:ln w="2528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991" b="1" i="0" baseline="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\О\с\н\о\в\н\о\й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\О\с\н\о\в\н\о\й</c:formatCode>
                <c:ptCount val="6"/>
                <c:pt idx="0">
                  <c:v>19</c:v>
                </c:pt>
                <c:pt idx="1">
                  <c:v>27</c:v>
                </c:pt>
                <c:pt idx="2">
                  <c:v>13</c:v>
                </c:pt>
                <c:pt idx="3">
                  <c:v>13</c:v>
                </c:pt>
                <c:pt idx="4">
                  <c:v>4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B3-4480-94B9-0FB2C3DA948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403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2"/>
            <c:spPr>
              <a:solidFill>
                <a:schemeClr val="accent2"/>
              </a:solidFill>
              <a:ln w="9468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 w="25281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\О\с\н\о\в\н\о\й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B3-4480-94B9-0FB2C3DA948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8403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2"/>
            <c:spPr>
              <a:solidFill>
                <a:schemeClr val="accent3"/>
              </a:solidFill>
              <a:ln w="9468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281"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\О\с\н\о\в\н\о\й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B3-4480-94B9-0FB2C3DA9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10904"/>
        <c:axId val="1"/>
      </c:lineChart>
      <c:catAx>
        <c:axId val="171110904"/>
        <c:scaling>
          <c:orientation val="minMax"/>
        </c:scaling>
        <c:delete val="0"/>
        <c:axPos val="b"/>
        <c:numFmt formatCode="\О\с\н\о\в\н\о\й" sourceLinked="1"/>
        <c:majorTickMark val="out"/>
        <c:minorTickMark val="none"/>
        <c:tickLblPos val="nextTo"/>
        <c:spPr>
          <a:noFill/>
          <a:ln w="946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9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6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out"/>
        <c:minorTickMark val="none"/>
        <c:tickLblPos val="nextTo"/>
        <c:spPr>
          <a:ln w="632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9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10904"/>
        <c:crosses val="autoZero"/>
        <c:crossBetween val="between"/>
      </c:valAx>
      <c:spPr>
        <a:noFill/>
        <a:ln w="2537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 prstMaterial="dkEdge"/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9026012560304805E-2"/>
          <c:y val="2.7933466177901614E-2"/>
          <c:w val="0.92894874976263708"/>
          <c:h val="0.677784299840643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Государственное задание 2015</c:v>
                </c:pt>
              </c:strCache>
            </c:strRef>
          </c:tx>
          <c:spPr>
            <a:solidFill>
              <a:srgbClr val="5B9BD5"/>
            </a:solidFill>
            <a:ln w="25354">
              <a:noFill/>
            </a:ln>
          </c:spPr>
          <c:invertIfNegative val="0"/>
          <c:dLbls>
            <c:dLbl>
              <c:idx val="1"/>
              <c:layout>
                <c:manualLayout>
                  <c:x val="-2.34375E-2"/>
                  <c:y val="-1.874999884657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Лист1!$B$2:$B$4</c:f>
              <c:numCache>
                <c:formatCode>\О\с\н\о\в\н\о\й</c:formatCode>
                <c:ptCount val="3"/>
                <c:pt idx="0">
                  <c:v>254391.6</c:v>
                </c:pt>
                <c:pt idx="1">
                  <c:v>1744.9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2-4405-A11B-052FFEDD5A1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Государственное задание 2016</c:v>
                </c:pt>
              </c:strCache>
            </c:strRef>
          </c:tx>
          <c:spPr>
            <a:solidFill>
              <a:srgbClr val="ED7D31"/>
            </a:solidFill>
            <a:ln w="25354">
              <a:noFill/>
            </a:ln>
          </c:spPr>
          <c:invertIfNegative val="0"/>
          <c:dLbls>
            <c:dLbl>
              <c:idx val="0"/>
              <c:layout>
                <c:manualLayout>
                  <c:x val="3.0010904249213745E-2"/>
                  <c:y val="1.6566546883543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52-4405-A11B-052FFEDD5A19}"/>
                </c:ext>
              </c:extLst>
            </c:dLbl>
            <c:dLbl>
              <c:idx val="1"/>
              <c:layout>
                <c:manualLayout>
                  <c:x val="-2.6011799545464444E-3"/>
                  <c:y val="-7.3059542640940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Лист1!$C$2:$C$4</c:f>
              <c:numCache>
                <c:formatCode>\О\с\н\о\в\н\о\й</c:formatCode>
                <c:ptCount val="3"/>
                <c:pt idx="0">
                  <c:v>231583.5</c:v>
                </c:pt>
                <c:pt idx="1">
                  <c:v>1744.9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2-4405-A11B-052FFEDD5A1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Целевые субсидии 2015 (капитальный ремонт, основные средства, целевые премии)</c:v>
                </c:pt>
              </c:strCache>
            </c:strRef>
          </c:tx>
          <c:spPr>
            <a:solidFill>
              <a:srgbClr val="C00000"/>
            </a:solidFill>
            <a:ln w="25354">
              <a:noFill/>
            </a:ln>
          </c:spPr>
          <c:invertIfNegative val="0"/>
          <c:dLbls>
            <c:dLbl>
              <c:idx val="0"/>
              <c:layout>
                <c:manualLayout>
                  <c:x val="-6.3949404283648748E-3"/>
                  <c:y val="-3.8570116985910071E-3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[]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52-4405-A11B-052FFEDD5A19}"/>
                </c:ext>
              </c:extLst>
            </c:dLbl>
            <c:dLbl>
              <c:idx val="1"/>
              <c:layout>
                <c:manualLayout>
                  <c:x val="-2.9613645233121368E-4"/>
                  <c:y val="-4.9356080431102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Лист1!$D$2:$D$4</c:f>
              <c:numCache>
                <c:formatCode>\О\с\н\о\в\н\о\й</c:formatCode>
                <c:ptCount val="3"/>
                <c:pt idx="0">
                  <c:v>130592.7</c:v>
                </c:pt>
                <c:pt idx="1">
                  <c:v>129.1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7-0752-4405-A11B-052FFEDD5A1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Целевые субсидии 2016(капитальный ремонт, основные средства, целевые премии)</c:v>
                </c:pt>
              </c:strCache>
            </c:strRef>
          </c:tx>
          <c:spPr>
            <a:solidFill>
              <a:srgbClr val="FFC000"/>
            </a:solidFill>
            <a:ln w="25354">
              <a:noFill/>
            </a:ln>
          </c:spPr>
          <c:invertIfNegative val="0"/>
          <c:dLbls>
            <c:dLbl>
              <c:idx val="0"/>
              <c:layout>
                <c:manualLayout>
                  <c:x val="3.4823580725878655E-3"/>
                  <c:y val="1.1251597189531209E-3"/>
                </c:manualLayout>
              </c:layout>
              <c:tx>
                <c:rich>
                  <a:bodyPr/>
                  <a:lstStyle/>
                  <a:p>
                    <a:r>
                      <a:rPr lang="en-US" b="1" i="0" baseline="0" dirty="0" smtClean="0"/>
                      <a:t>68373,6</a:t>
                    </a:r>
                  </a:p>
                  <a:p>
                    <a:endParaRPr lang="en-US" b="1" i="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52-4405-A11B-052FFEDD5A19}"/>
                </c:ext>
              </c:extLst>
            </c:dLbl>
            <c:dLbl>
              <c:idx val="1"/>
              <c:layout>
                <c:manualLayout>
                  <c:x val="8.126879548219737E-3"/>
                  <c:y val="-3.205343750274968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Лист1!$E$2:$E$4</c:f>
              <c:numCache>
                <c:formatCode>\О\с\н\о\в\н\о\й</c:formatCode>
                <c:ptCount val="3"/>
                <c:pt idx="0">
                  <c:v>68373.600000000006</c:v>
                </c:pt>
                <c:pt idx="1">
                  <c:v>11500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A-0752-4405-A11B-052FFEDD5A1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От приносящей доход деятельности 2015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2886297376093291E-3"/>
                  <c:y val="-1.3925153578727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52-4405-A11B-052FFEDD5A19}"/>
                </c:ext>
              </c:extLst>
            </c:dLbl>
            <c:dLbl>
              <c:idx val="1"/>
              <c:layout>
                <c:manualLayout>
                  <c:x val="1.8034824728541586E-2"/>
                  <c:y val="6.5276441710257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752-4405-A11B-052FFEDD5A19}"/>
                </c:ext>
              </c:extLst>
            </c:dLbl>
            <c:dLbl>
              <c:idx val="2"/>
              <c:layout>
                <c:manualLayout>
                  <c:x val="-2.3323615160349961E-2"/>
                  <c:y val="6.96257678936396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Лист1!$F$2:$F$4</c:f>
              <c:numCache>
                <c:formatCode>\О\с\н\о\в\н\о\й</c:formatCode>
                <c:ptCount val="3"/>
                <c:pt idx="0">
                  <c:v>225310.3</c:v>
                </c:pt>
                <c:pt idx="1">
                  <c:v>8882</c:v>
                </c:pt>
                <c:pt idx="2">
                  <c:v>8623.7000000000007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752-4405-A11B-052FFEDD5A1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От приносящей доход деятельности 2016</c:v>
                </c:pt>
              </c:strCache>
            </c:strRef>
          </c:tx>
          <c:spPr>
            <a:solidFill>
              <a:srgbClr val="70AD47"/>
            </a:solidFill>
            <a:ln w="25354">
              <a:noFill/>
            </a:ln>
          </c:spPr>
          <c:invertIfNegative val="0"/>
          <c:dLbls>
            <c:dLbl>
              <c:idx val="0"/>
              <c:layout>
                <c:manualLayout>
                  <c:x val="4.656975276049672E-2"/>
                  <c:y val="1.6909924358273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752-4405-A11B-052FFEDD5A19}"/>
                </c:ext>
              </c:extLst>
            </c:dLbl>
            <c:dLbl>
              <c:idx val="1"/>
              <c:layout>
                <c:manualLayout>
                  <c:x val="3.2402493055714972E-2"/>
                  <c:y val="2.3208589297879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752-4405-A11B-052FFEDD5A19}"/>
                </c:ext>
              </c:extLst>
            </c:dLbl>
            <c:dLbl>
              <c:idx val="2"/>
              <c:layout>
                <c:manualLayout>
                  <c:x val="9.0788778953650139E-3"/>
                  <c:y val="-2.3208589297880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752-4405-A11B-052FFEDD5A19}"/>
                </c:ext>
              </c:extLst>
            </c:dLbl>
            <c:spPr>
              <a:noFill/>
              <a:ln w="2535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Образование</c:v>
                </c:pt>
                <c:pt idx="1">
                  <c:v>Наука</c:v>
                </c:pt>
                <c:pt idx="2">
                  <c:v>Столовая</c:v>
                </c:pt>
              </c:strCache>
            </c:strRef>
          </c:cat>
          <c:val>
            <c:numRef>
              <c:f>Лист1!$G$2:$G$4</c:f>
              <c:numCache>
                <c:formatCode>\О\с\н\о\в\н\о\й</c:formatCode>
                <c:ptCount val="3"/>
                <c:pt idx="0">
                  <c:v>243627.2</c:v>
                </c:pt>
                <c:pt idx="1">
                  <c:v>7100</c:v>
                </c:pt>
                <c:pt idx="2">
                  <c:v>9125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752-4405-A11B-052FFEDD5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gapDepth val="158"/>
        <c:shape val="box"/>
        <c:axId val="171106968"/>
        <c:axId val="1"/>
        <c:axId val="0"/>
      </c:bar3DChart>
      <c:catAx>
        <c:axId val="17110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7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3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106968"/>
        <c:crosses val="autoZero"/>
        <c:crossBetween val="between"/>
      </c:valAx>
      <c:spPr>
        <a:noFill/>
        <a:ln w="25377">
          <a:noFill/>
        </a:ln>
      </c:spPr>
    </c:plotArea>
    <c:legend>
      <c:legendPos val="r"/>
      <c:layout>
        <c:manualLayout>
          <c:xMode val="edge"/>
          <c:yMode val="edge"/>
          <c:x val="1.0917030567685589E-3"/>
          <c:y val="0.76173913043478259"/>
          <c:w val="0.99890829694323147"/>
          <c:h val="0.23652173913043478"/>
        </c:manualLayout>
      </c:layout>
      <c:overlay val="0"/>
      <c:spPr>
        <a:noFill/>
        <a:ln w="2535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281416786306893"/>
          <c:y val="2.7904125932859798E-2"/>
          <c:w val="0.83408204959135768"/>
          <c:h val="0.500187809820072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FF0000"/>
            </a:solidFill>
            <a:ln w="25334">
              <a:noFill/>
            </a:ln>
          </c:spPr>
          <c:invertIfNegative val="0"/>
          <c:dLbls>
            <c:dLbl>
              <c:idx val="0"/>
              <c:layout>
                <c:manualLayout>
                  <c:x val="-2.2141451144382595E-17"/>
                  <c:y val="-2.377858579201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A0-474A-8DCB-26A1D6D58C6B}"/>
                </c:ext>
              </c:extLst>
            </c:dLbl>
            <c:dLbl>
              <c:idx val="1"/>
              <c:layout>
                <c:manualLayout>
                  <c:x val="-4.428290228876519E-17"/>
                  <c:y val="-2.377858579201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A0-474A-8DCB-26A1D6D58C6B}"/>
                </c:ext>
              </c:extLst>
            </c:dLbl>
            <c:dLbl>
              <c:idx val="2"/>
              <c:layout>
                <c:manualLayout>
                  <c:x val="3.6231884057971015E-3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A0-474A-8DCB-26A1D6D58C6B}"/>
                </c:ext>
              </c:extLst>
            </c:dLbl>
            <c:dLbl>
              <c:idx val="3"/>
              <c:layout>
                <c:manualLayout>
                  <c:x val="3.623188405797013E-3"/>
                  <c:y val="-2.1400727212812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A0-474A-8DCB-26A1D6D58C6B}"/>
                </c:ext>
              </c:extLst>
            </c:dLbl>
            <c:dLbl>
              <c:idx val="4"/>
              <c:layout>
                <c:manualLayout>
                  <c:x val="-2.247046681775466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A0-474A-8DCB-26A1D6D58C6B}"/>
                </c:ext>
              </c:extLst>
            </c:dLbl>
            <c:dLbl>
              <c:idx val="5"/>
              <c:layout>
                <c:manualLayout>
                  <c:x val="3.3705700226633237E-3"/>
                  <c:y val="-1.7309594882220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A0-474A-8DCB-26A1D6D58C6B}"/>
                </c:ext>
              </c:extLst>
            </c:dLbl>
            <c:spPr>
              <a:noFill/>
              <a:ln w="2533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36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Лист1!$A$4:$A$9</c:f>
              <c:strCache>
                <c:ptCount val="6"/>
                <c:pt idx="0">
                  <c:v>Обучение Российских граждан</c:v>
                </c:pt>
                <c:pt idx="1">
                  <c:v>Обучение иностранных граждан</c:v>
                </c:pt>
                <c:pt idx="2">
                  <c:v>ФДПО</c:v>
                </c:pt>
                <c:pt idx="3">
                  <c:v>Поступления от НИР</c:v>
                </c:pt>
                <c:pt idx="4">
                  <c:v>прочие поступления(квартплата)</c:v>
                </c:pt>
                <c:pt idx="5">
                  <c:v>товарооборот столовой</c:v>
                </c:pt>
              </c:strCache>
            </c:strRef>
          </c:cat>
          <c:val>
            <c:numRef>
              <c:f>Лист1!$B$4:$B$9</c:f>
              <c:numCache>
                <c:formatCode>\О\с\н\о\в\н\о\й</c:formatCode>
                <c:ptCount val="6"/>
                <c:pt idx="0">
                  <c:v>97.4</c:v>
                </c:pt>
                <c:pt idx="1">
                  <c:v>92.9</c:v>
                </c:pt>
                <c:pt idx="2">
                  <c:v>17.5</c:v>
                </c:pt>
                <c:pt idx="3">
                  <c:v>9.5</c:v>
                </c:pt>
                <c:pt idx="4">
                  <c:v>17.3</c:v>
                </c:pt>
                <c:pt idx="5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A0-474A-8DCB-26A1D6D58C6B}"/>
            </c:ext>
          </c:extLst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70C0"/>
            </a:solidFill>
            <a:ln w="25334">
              <a:noFill/>
            </a:ln>
          </c:spPr>
          <c:invertIfNegative val="0"/>
          <c:dLbls>
            <c:dLbl>
              <c:idx val="0"/>
              <c:layout>
                <c:manualLayout>
                  <c:x val="1.3285024154589395E-2"/>
                  <c:y val="-2.8534302950416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A0-474A-8DCB-26A1D6D58C6B}"/>
                </c:ext>
              </c:extLst>
            </c:dLbl>
            <c:dLbl>
              <c:idx val="1"/>
              <c:layout>
                <c:manualLayout>
                  <c:x val="1.3285024154589372E-2"/>
                  <c:y val="-3.3290020108819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A0-474A-8DCB-26A1D6D58C6B}"/>
                </c:ext>
              </c:extLst>
            </c:dLbl>
            <c:dLbl>
              <c:idx val="2"/>
              <c:layout>
                <c:manualLayout>
                  <c:x val="1.2077294685990338E-2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A0-474A-8DCB-26A1D6D58C6B}"/>
                </c:ext>
              </c:extLst>
            </c:dLbl>
            <c:dLbl>
              <c:idx val="3"/>
              <c:layout>
                <c:manualLayout>
                  <c:x val="3.623188405797013E-3"/>
                  <c:y val="-1.902286863361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A0-474A-8DCB-26A1D6D58C6B}"/>
                </c:ext>
              </c:extLst>
            </c:dLbl>
            <c:dLbl>
              <c:idx val="4"/>
              <c:layout>
                <c:manualLayout>
                  <c:x val="8.9881867271021966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A0-474A-8DCB-26A1D6D58C6B}"/>
                </c:ext>
              </c:extLst>
            </c:dLbl>
            <c:dLbl>
              <c:idx val="5"/>
              <c:layout>
                <c:manualLayout>
                  <c:x val="8.988186727102031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A0-474A-8DCB-26A1D6D58C6B}"/>
                </c:ext>
              </c:extLst>
            </c:dLbl>
            <c:spPr>
              <a:noFill/>
              <a:ln w="2533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36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Лист1!$A$4:$A$9</c:f>
              <c:strCache>
                <c:ptCount val="6"/>
                <c:pt idx="0">
                  <c:v>Обучение Российских граждан</c:v>
                </c:pt>
                <c:pt idx="1">
                  <c:v>Обучение иностранных граждан</c:v>
                </c:pt>
                <c:pt idx="2">
                  <c:v>ФДПО</c:v>
                </c:pt>
                <c:pt idx="3">
                  <c:v>Поступления от НИР</c:v>
                </c:pt>
                <c:pt idx="4">
                  <c:v>прочие поступления(квартплата)</c:v>
                </c:pt>
                <c:pt idx="5">
                  <c:v>товарооборот столовой</c:v>
                </c:pt>
              </c:strCache>
            </c:strRef>
          </c:cat>
          <c:val>
            <c:numRef>
              <c:f>Лист1!$C$4:$C$9</c:f>
              <c:numCache>
                <c:formatCode>\О\с\н\о\в\н\о\й</c:formatCode>
                <c:ptCount val="6"/>
                <c:pt idx="0">
                  <c:v>97.2</c:v>
                </c:pt>
                <c:pt idx="1">
                  <c:v>118.5</c:v>
                </c:pt>
                <c:pt idx="2">
                  <c:v>16.899999999999999</c:v>
                </c:pt>
                <c:pt idx="3">
                  <c:v>7.1</c:v>
                </c:pt>
                <c:pt idx="4">
                  <c:v>11.1</c:v>
                </c:pt>
                <c:pt idx="5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AA0-474A-8DCB-26A1D6D58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227552"/>
        <c:axId val="1"/>
        <c:axId val="0"/>
      </c:bar3DChart>
      <c:catAx>
        <c:axId val="15322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33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396" b="1" i="1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760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33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227552"/>
        <c:crosses val="autoZero"/>
        <c:crossBetween val="between"/>
      </c:valAx>
      <c:spPr>
        <a:noFill/>
        <a:ln w="25365">
          <a:noFill/>
        </a:ln>
      </c:spPr>
    </c:plotArea>
    <c:legend>
      <c:legendPos val="r"/>
      <c:layout>
        <c:manualLayout>
          <c:xMode val="edge"/>
          <c:yMode val="edge"/>
          <c:x val="0.34651162790697676"/>
          <c:y val="0.92653061224489797"/>
          <c:w val="0.27093023255813953"/>
          <c:h val="4.4897959183673466E-2"/>
        </c:manualLayout>
      </c:layout>
      <c:overlay val="0"/>
      <c:spPr>
        <a:noFill/>
        <a:ln w="2533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36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solidFill>
            <a:schemeClr val="tx1">
              <a:lumMod val="15000"/>
              <a:lumOff val="85000"/>
            </a:schemeClr>
          </a:solidFill>
        </a:ln>
      </c:spPr>
    </c:sideWall>
    <c:backWall>
      <c:thickness val="0"/>
      <c:spPr>
        <a:noFill/>
        <a:ln w="25400">
          <a:solidFill>
            <a:schemeClr val="tx1">
              <a:lumMod val="15000"/>
              <a:lumOff val="85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8.2633322429362374E-2"/>
          <c:y val="2.5178690457438129E-2"/>
          <c:w val="0.83408204959135768"/>
          <c:h val="0.723676930914940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FF0000"/>
            </a:solidFill>
            <a:ln w="25296">
              <a:noFill/>
            </a:ln>
          </c:spPr>
          <c:invertIfNegative val="0"/>
          <c:dLbls>
            <c:dLbl>
              <c:idx val="0"/>
              <c:layout>
                <c:manualLayout>
                  <c:x val="-2.2141451144382595E-17"/>
                  <c:y val="-2.377858579201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F6-417B-99DD-51E3E07BF439}"/>
                </c:ext>
              </c:extLst>
            </c:dLbl>
            <c:dLbl>
              <c:idx val="1"/>
              <c:layout>
                <c:manualLayout>
                  <c:x val="-4.428290228876519E-17"/>
                  <c:y val="-2.377858579201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F6-417B-99DD-51E3E07BF439}"/>
                </c:ext>
              </c:extLst>
            </c:dLbl>
            <c:dLbl>
              <c:idx val="2"/>
              <c:layout>
                <c:manualLayout>
                  <c:x val="3.6231884057971015E-3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F6-417B-99DD-51E3E07BF439}"/>
                </c:ext>
              </c:extLst>
            </c:dLbl>
            <c:dLbl>
              <c:idx val="3"/>
              <c:layout>
                <c:manualLayout>
                  <c:x val="3.623188405797013E-3"/>
                  <c:y val="-2.1400727212812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F6-417B-99DD-51E3E07BF439}"/>
                </c:ext>
              </c:extLst>
            </c:dLbl>
            <c:dLbl>
              <c:idx val="4"/>
              <c:layout>
                <c:manualLayout>
                  <c:x val="-2.247046681775466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F6-417B-99DD-51E3E07BF439}"/>
                </c:ext>
              </c:extLst>
            </c:dLbl>
            <c:dLbl>
              <c:idx val="5"/>
              <c:layout>
                <c:manualLayout>
                  <c:x val="3.3705700226633237E-3"/>
                  <c:y val="-1.7309594882220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F6-417B-99DD-51E3E07BF439}"/>
                </c:ext>
              </c:extLst>
            </c:dLbl>
            <c:spPr>
              <a:noFill/>
              <a:ln w="252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3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Лист1!$A$4:$A$5</c:f>
              <c:strCache>
                <c:ptCount val="2"/>
                <c:pt idx="0">
                  <c:v>Студенты  РФ</c:v>
                </c:pt>
                <c:pt idx="1">
                  <c:v>Иностранные студенты</c:v>
                </c:pt>
              </c:strCache>
            </c:strRef>
          </c:cat>
          <c:val>
            <c:numRef>
              <c:f>Лист1!$B$4:$B$5</c:f>
              <c:numCache>
                <c:formatCode>\О\с\н\о\в\н\о\й</c:formatCode>
                <c:ptCount val="2"/>
                <c:pt idx="0">
                  <c:v>767</c:v>
                </c:pt>
                <c:pt idx="1">
                  <c:v>1037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F6-417B-99DD-51E3E07BF439}"/>
            </c:ext>
          </c:extLst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70C0"/>
            </a:solidFill>
            <a:ln w="31727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285024154589395E-2"/>
                  <c:y val="-2.8534302950416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F6-417B-99DD-51E3E07BF439}"/>
                </c:ext>
              </c:extLst>
            </c:dLbl>
            <c:dLbl>
              <c:idx val="1"/>
              <c:layout>
                <c:manualLayout>
                  <c:x val="1.3285024154589372E-2"/>
                  <c:y val="-3.3290020108819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F6-417B-99DD-51E3E07BF439}"/>
                </c:ext>
              </c:extLst>
            </c:dLbl>
            <c:dLbl>
              <c:idx val="2"/>
              <c:layout>
                <c:manualLayout>
                  <c:x val="1.2077294685990338E-2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F6-417B-99DD-51E3E07BF439}"/>
                </c:ext>
              </c:extLst>
            </c:dLbl>
            <c:dLbl>
              <c:idx val="3"/>
              <c:layout>
                <c:manualLayout>
                  <c:x val="3.623188405797013E-3"/>
                  <c:y val="-1.902286863361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F6-417B-99DD-51E3E07BF439}"/>
                </c:ext>
              </c:extLst>
            </c:dLbl>
            <c:dLbl>
              <c:idx val="4"/>
              <c:layout>
                <c:manualLayout>
                  <c:x val="8.9881867271021966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F6-417B-99DD-51E3E07BF439}"/>
                </c:ext>
              </c:extLst>
            </c:dLbl>
            <c:dLbl>
              <c:idx val="5"/>
              <c:layout>
                <c:manualLayout>
                  <c:x val="8.988186727102031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F6-417B-99DD-51E3E07BF439}"/>
                </c:ext>
              </c:extLst>
            </c:dLbl>
            <c:spPr>
              <a:noFill/>
              <a:ln w="252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3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Лист1!$A$4:$A$5</c:f>
              <c:strCache>
                <c:ptCount val="2"/>
                <c:pt idx="0">
                  <c:v>Студенты  РФ</c:v>
                </c:pt>
                <c:pt idx="1">
                  <c:v>Иностранные студенты</c:v>
                </c:pt>
              </c:strCache>
            </c:strRef>
          </c:cat>
          <c:val>
            <c:numRef>
              <c:f>Лист1!$C$4:$C$5</c:f>
              <c:numCache>
                <c:formatCode>\О\с\н\о\в\н\о\й</c:formatCode>
                <c:ptCount val="2"/>
                <c:pt idx="0">
                  <c:v>826</c:v>
                </c:pt>
                <c:pt idx="1">
                  <c:v>1174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FF6-417B-99DD-51E3E07BF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617392"/>
        <c:axId val="1"/>
        <c:axId val="0"/>
      </c:bar3DChart>
      <c:catAx>
        <c:axId val="17261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2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394" b="1" i="1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75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2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4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617392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2802325581395349"/>
          <c:y val="0.84563758389261745"/>
          <c:w val="0.41279069767441862"/>
          <c:h val="0.11185682326621924"/>
        </c:manualLayout>
      </c:layout>
      <c:overlay val="0"/>
      <c:spPr>
        <a:noFill/>
        <a:ln w="252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34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solidFill>
            <a:schemeClr val="tx1">
              <a:lumMod val="15000"/>
              <a:lumOff val="85000"/>
            </a:schemeClr>
          </a:solidFill>
        </a:ln>
      </c:spPr>
    </c:sideWall>
    <c:backWall>
      <c:thickness val="0"/>
      <c:spPr>
        <a:noFill/>
        <a:ln w="25400">
          <a:solidFill>
            <a:schemeClr val="tx1">
              <a:lumMod val="15000"/>
              <a:lumOff val="85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8.2633322429362374E-2"/>
          <c:y val="2.5178690457438129E-2"/>
          <c:w val="0.83408204959135768"/>
          <c:h val="0.723676930914940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FF0000"/>
            </a:solidFill>
            <a:ln w="25296">
              <a:noFill/>
            </a:ln>
          </c:spPr>
          <c:invertIfNegative val="0"/>
          <c:dLbls>
            <c:dLbl>
              <c:idx val="0"/>
              <c:layout>
                <c:manualLayout>
                  <c:x val="-2.2141451144382595E-17"/>
                  <c:y val="-2.377858579201414E-2"/>
                </c:manualLayout>
              </c:layout>
              <c:tx>
                <c:rich>
                  <a:bodyPr/>
                  <a:lstStyle/>
                  <a:p>
                    <a:r>
                      <a:rPr lang="en-US" sz="1799"/>
                      <a:t>[]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C4-4CA4-AC8C-4791ED811DF8}"/>
                </c:ext>
              </c:extLst>
            </c:dLbl>
            <c:dLbl>
              <c:idx val="1"/>
              <c:layout>
                <c:manualLayout>
                  <c:x val="-4.428290228876519E-17"/>
                  <c:y val="-2.377858579201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C4-4CA4-AC8C-4791ED811DF8}"/>
                </c:ext>
              </c:extLst>
            </c:dLbl>
            <c:dLbl>
              <c:idx val="2"/>
              <c:layout>
                <c:manualLayout>
                  <c:x val="3.6231884057971015E-3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C4-4CA4-AC8C-4791ED811DF8}"/>
                </c:ext>
              </c:extLst>
            </c:dLbl>
            <c:dLbl>
              <c:idx val="3"/>
              <c:layout>
                <c:manualLayout>
                  <c:x val="3.623188405797013E-3"/>
                  <c:y val="-2.1400727212812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C4-4CA4-AC8C-4791ED811DF8}"/>
                </c:ext>
              </c:extLst>
            </c:dLbl>
            <c:dLbl>
              <c:idx val="4"/>
              <c:layout>
                <c:manualLayout>
                  <c:x val="-2.247046681775466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C4-4CA4-AC8C-4791ED811DF8}"/>
                </c:ext>
              </c:extLst>
            </c:dLbl>
            <c:dLbl>
              <c:idx val="5"/>
              <c:layout>
                <c:manualLayout>
                  <c:x val="3.3705700226633237E-3"/>
                  <c:y val="-1.7309594882220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C4-4CA4-AC8C-4791ED811DF8}"/>
                </c:ext>
              </c:extLst>
            </c:dLbl>
            <c:spPr>
              <a:noFill/>
              <a:ln w="252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9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Лист1!$A$4:$A$5</c:f>
              <c:strCache>
                <c:ptCount val="2"/>
                <c:pt idx="0">
                  <c:v>Интерны,аспиранты, ординаторы</c:v>
                </c:pt>
                <c:pt idx="1">
                  <c:v>ФПДО</c:v>
                </c:pt>
              </c:strCache>
            </c:strRef>
          </c:cat>
          <c:val>
            <c:numRef>
              <c:f>Лист1!$B$4:$B$5</c:f>
              <c:numCache>
                <c:formatCode>\О\с\н\о\в\н\о\й</c:formatCode>
                <c:ptCount val="2"/>
                <c:pt idx="0">
                  <c:v>142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C4-4CA4-AC8C-4791ED811DF8}"/>
            </c:ext>
          </c:extLst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70C0"/>
            </a:solidFill>
            <a:ln w="31727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285024154589395E-2"/>
                  <c:y val="-2.8534302950416968E-2"/>
                </c:manualLayout>
              </c:layout>
              <c:tx>
                <c:rich>
                  <a:bodyPr/>
                  <a:lstStyle/>
                  <a:p>
                    <a:r>
                      <a:rPr lang="en-US" sz="1599"/>
                      <a:t>[]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C4-4CA4-AC8C-4791ED811DF8}"/>
                </c:ext>
              </c:extLst>
            </c:dLbl>
            <c:dLbl>
              <c:idx val="1"/>
              <c:layout>
                <c:manualLayout>
                  <c:x val="1.3285024154589372E-2"/>
                  <c:y val="-3.3290020108819839E-2"/>
                </c:manualLayout>
              </c:layout>
              <c:tx>
                <c:rich>
                  <a:bodyPr/>
                  <a:lstStyle/>
                  <a:p>
                    <a:r>
                      <a:rPr lang="en-US" sz="1599"/>
                      <a:t>[]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C4-4CA4-AC8C-4791ED811DF8}"/>
                </c:ext>
              </c:extLst>
            </c:dLbl>
            <c:dLbl>
              <c:idx val="2"/>
              <c:layout>
                <c:manualLayout>
                  <c:x val="1.2077294685990338E-2"/>
                  <c:y val="-3.091216152961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C4-4CA4-AC8C-4791ED811DF8}"/>
                </c:ext>
              </c:extLst>
            </c:dLbl>
            <c:dLbl>
              <c:idx val="3"/>
              <c:layout>
                <c:manualLayout>
                  <c:x val="3.623188405797013E-3"/>
                  <c:y val="-1.902286863361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C4-4CA4-AC8C-4791ED811DF8}"/>
                </c:ext>
              </c:extLst>
            </c:dLbl>
            <c:dLbl>
              <c:idx val="4"/>
              <c:layout>
                <c:manualLayout>
                  <c:x val="8.9881867271021966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C4-4CA4-AC8C-4791ED811DF8}"/>
                </c:ext>
              </c:extLst>
            </c:dLbl>
            <c:dLbl>
              <c:idx val="5"/>
              <c:layout>
                <c:manualLayout>
                  <c:x val="8.9881867271020318E-3"/>
                  <c:y val="-2.163699360277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6C4-4CA4-AC8C-4791ED811DF8}"/>
                </c:ext>
              </c:extLst>
            </c:dLbl>
            <c:spPr>
              <a:noFill/>
              <a:ln w="252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3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Лист1!$A$4:$A$5</c:f>
              <c:strCache>
                <c:ptCount val="2"/>
                <c:pt idx="0">
                  <c:v>Интерны,аспиранты, ординаторы</c:v>
                </c:pt>
                <c:pt idx="1">
                  <c:v>ФПДО</c:v>
                </c:pt>
              </c:strCache>
            </c:strRef>
          </c:cat>
          <c:val>
            <c:numRef>
              <c:f>Лист1!$C$4:$C$5</c:f>
              <c:numCache>
                <c:formatCode>\О\с\н\о\в\н\о\й</c:formatCode>
                <c:ptCount val="2"/>
                <c:pt idx="0">
                  <c:v>124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6C4-4CA4-AC8C-4791ED811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952448"/>
        <c:axId val="1"/>
        <c:axId val="0"/>
      </c:bar3DChart>
      <c:catAx>
        <c:axId val="17395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2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394" b="1" i="1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75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2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4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952448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27906976744186046"/>
          <c:y val="0.84563758389261745"/>
          <c:w val="0.41279069767441862"/>
          <c:h val="0.11185682326621924"/>
        </c:manualLayout>
      </c:layout>
      <c:overlay val="0"/>
      <c:spPr>
        <a:noFill/>
        <a:ln w="252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34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2879571035214"/>
          <c:y val="3.3945438415719377E-2"/>
          <c:w val="0.88380204131908047"/>
          <c:h val="0.872761094739347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3713" cap="rnd">
              <a:solidFill>
                <a:schemeClr val="tx2">
                  <a:lumMod val="9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672920400148802E-2"/>
                  <c:y val="-4.4604562681083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3-4E2D-9BB6-71F0E97E40CF}"/>
                </c:ext>
              </c:extLst>
            </c:dLbl>
            <c:dLbl>
              <c:idx val="1"/>
              <c:layout>
                <c:manualLayout>
                  <c:x val="-6.2883435582822084E-2"/>
                  <c:y val="-6.1581525542337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3-4E2D-9BB6-71F0E97E40CF}"/>
                </c:ext>
              </c:extLst>
            </c:dLbl>
            <c:dLbl>
              <c:idx val="2"/>
              <c:layout>
                <c:manualLayout>
                  <c:x val="-7.5153374233128886E-2"/>
                  <c:y val="-5.8782365290412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3-4E2D-9BB6-71F0E97E40CF}"/>
                </c:ext>
              </c:extLst>
            </c:dLbl>
            <c:dLbl>
              <c:idx val="3"/>
              <c:layout>
                <c:manualLayout>
                  <c:x val="-6.1349693251533742E-2"/>
                  <c:y val="-4.4786564030790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3-4E2D-9BB6-71F0E97E40CF}"/>
                </c:ext>
              </c:extLst>
            </c:dLbl>
            <c:dLbl>
              <c:idx val="4"/>
              <c:layout>
                <c:manualLayout>
                  <c:x val="-3.6809815950920359E-2"/>
                  <c:y val="-1.6794961511546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03-4E2D-9BB6-71F0E97E40CF}"/>
                </c:ext>
              </c:extLst>
            </c:dLbl>
            <c:spPr>
              <a:noFill/>
              <a:ln w="2531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3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 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10206.700000000001</c:v>
                </c:pt>
                <c:pt idx="1">
                  <c:v>8940</c:v>
                </c:pt>
                <c:pt idx="2">
                  <c:v>26449.200000000001</c:v>
                </c:pt>
                <c:pt idx="3">
                  <c:v>33654.300000000003</c:v>
                </c:pt>
                <c:pt idx="4">
                  <c:v>37115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03-4E2D-9BB6-71F0E97E4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599608"/>
        <c:axId val="1"/>
      </c:lineChart>
      <c:catAx>
        <c:axId val="15159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7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3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7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2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3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99608"/>
        <c:crosses val="autoZero"/>
        <c:crossBetween val="between"/>
      </c:valAx>
      <c:spPr>
        <a:noFill/>
        <a:ln w="31643">
          <a:solidFill>
            <a:schemeClr val="bg2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 prstMaterial="dkEdge"/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934257602277799E-2"/>
          <c:y val="2.7933471891213431E-2"/>
          <c:w val="0.91346571983667268"/>
          <c:h val="0.603066774624948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Государственное задание 2015</c:v>
                </c:pt>
              </c:strCache>
            </c:strRef>
          </c:tx>
          <c:spPr>
            <a:solidFill>
              <a:srgbClr val="00B0F0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-5.3257317980570408E-3"/>
                  <c:y val="-2.0849742617727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1B-4933-A4A7-01A661E15E7A}"/>
                </c:ext>
              </c:extLst>
            </c:dLbl>
            <c:dLbl>
              <c:idx val="1"/>
              <c:layout>
                <c:manualLayout>
                  <c:x val="5.4990391384026824E-3"/>
                  <c:y val="8.5542192842769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1B-4933-A4A7-01A661E15E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Государственное задание 2016</c:v>
                </c:pt>
              </c:strCache>
            </c:strRef>
          </c:tx>
          <c:spPr>
            <a:solidFill>
              <a:srgbClr val="7030A0"/>
            </a:solidFill>
            <a:ln w="25366">
              <a:noFill/>
            </a:ln>
          </c:spPr>
          <c:invertIfNegative val="0"/>
          <c:dLbls>
            <c:dLbl>
              <c:idx val="0"/>
              <c:layout>
                <c:manualLayout>
                  <c:x val="4.8756523314630934E-3"/>
                  <c:y val="-2.1782109367783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1B-4933-A4A7-01A661E15E7A}"/>
                </c:ext>
              </c:extLst>
            </c:dLbl>
            <c:dLbl>
              <c:idx val="1"/>
              <c:layout>
                <c:manualLayout>
                  <c:x val="-2.856862809161303E-3"/>
                  <c:y val="-5.8956951246153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Лист1!$C$2:$C$3</c:f>
              <c:numCache>
                <c:formatCode>\О\с\н\о\в\н\о\й</c:formatCode>
                <c:ptCount val="2"/>
                <c:pt idx="0">
                  <c:v>34226.6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1B-4933-A4A7-01A661E15E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Целевые субсидии 2015(капитальный ремонт, основные средства, целевые премии)</c:v>
                </c:pt>
              </c:strCache>
            </c:strRef>
          </c:tx>
          <c:spPr>
            <a:solidFill>
              <a:srgbClr val="00B050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-2.8774166337468851E-3"/>
                  <c:y val="-2.57513825624313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1B-4933-A4A7-01A661E15E7A}"/>
                </c:ext>
              </c:extLst>
            </c:dLbl>
            <c:dLbl>
              <c:idx val="1"/>
              <c:layout>
                <c:manualLayout>
                  <c:x val="1.2502190526825414E-3"/>
                  <c:y val="1.649122319742250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Лист1!$D$2:$D$3</c:f>
              <c:numCache>
                <c:formatCode>\О\с\н\о\в\н\о\й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8-841B-4933-A4A7-01A661E15E7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Целевые субсидии 2016(капитальный ремонт, основные средства, целевые премии)</c:v>
                </c:pt>
              </c:strCache>
            </c:strRef>
          </c:tx>
          <c:spPr>
            <a:solidFill>
              <a:srgbClr val="D4D4D4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1.6004003837505977E-2"/>
                  <c:y val="3.5692407633719711E-3"/>
                </c:manualLayout>
              </c:layout>
              <c:tx>
                <c:rich>
                  <a:bodyPr/>
                  <a:lstStyle/>
                  <a:p>
                    <a:r>
                      <a:rPr lang="en-US" b="1" i="0" baseline="0" dirty="0" smtClean="0"/>
                      <a:t>5000</a:t>
                    </a:r>
                  </a:p>
                  <a:p>
                    <a:endParaRPr lang="en-US" b="1" i="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1B-4933-A4A7-01A661E15E7A}"/>
                </c:ext>
              </c:extLst>
            </c:dLbl>
            <c:dLbl>
              <c:idx val="1"/>
              <c:layout>
                <c:manualLayout>
                  <c:x val="-1.1418659427286011E-3"/>
                  <c:y val="-4.7493565067021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Лист1!$E$2:$E$3</c:f>
              <c:numCache>
                <c:formatCode>\О\с\н\о\в\н\о\й</c:formatCode>
                <c:ptCount val="2"/>
                <c:pt idx="0">
                  <c:v>5000</c:v>
                </c:pt>
                <c:pt idx="1">
                  <c:v>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B-841B-4933-A4A7-01A661E15E7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От приносящей доход деятельности 2015</c:v>
                </c:pt>
              </c:strCache>
            </c:strRef>
          </c:tx>
          <c:spPr>
            <a:solidFill>
              <a:srgbClr val="3399FF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-2.1009453034942484E-2"/>
                  <c:y val="-8.687298047724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1B-4933-A4A7-01A661E15E7A}"/>
                </c:ext>
              </c:extLst>
            </c:dLbl>
            <c:dLbl>
              <c:idx val="1"/>
              <c:layout>
                <c:manualLayout>
                  <c:x val="-1.8060752590762175E-2"/>
                  <c:y val="-9.7074476292757644E-3"/>
                </c:manualLayout>
              </c:layout>
              <c:spPr>
                <a:noFill/>
                <a:ln w="253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3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Лист1!$F$2:$F$3</c:f>
              <c:numCache>
                <c:formatCode>\О\с\н\о\в\н\о\й</c:formatCode>
                <c:ptCount val="2"/>
                <c:pt idx="0">
                  <c:v>30885.9</c:v>
                </c:pt>
                <c:pt idx="1">
                  <c:v>124285.8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41B-4933-A4A7-01A661E15E7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От приносящей доход деятельности 2016</c:v>
                </c:pt>
              </c:strCache>
            </c:strRef>
          </c:tx>
          <c:spPr>
            <a:solidFill>
              <a:srgbClr val="2D8AE7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-7.6558838293082094E-3"/>
                  <c:y val="-1.0766164870569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1B-4933-A4A7-01A661E15E7A}"/>
                </c:ext>
              </c:extLst>
            </c:dLbl>
            <c:dLbl>
              <c:idx val="1"/>
              <c:layout>
                <c:manualLayout>
                  <c:x val="4.3626977785830225E-2"/>
                  <c:y val="-1.8457455086377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Лист1!$G$2:$G$3</c:f>
              <c:numCache>
                <c:formatCode>\О\с\н\о\в\н\о\й</c:formatCode>
                <c:ptCount val="2"/>
                <c:pt idx="0">
                  <c:v>32075.8</c:v>
                </c:pt>
                <c:pt idx="1">
                  <c:v>114913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1B-4933-A4A7-01A661E15E7A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ОМС 2015</c:v>
                </c:pt>
              </c:strCache>
            </c:strRef>
          </c:tx>
          <c:spPr>
            <a:solidFill>
              <a:srgbClr val="FFFF00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-5.874473159734701E-3"/>
                  <c:y val="-2.6637086620005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41B-4933-A4A7-01A661E15E7A}"/>
                </c:ext>
              </c:extLst>
            </c:dLbl>
            <c:dLbl>
              <c:idx val="1"/>
              <c:layout>
                <c:manualLayout>
                  <c:x val="3.196416743644502E-3"/>
                  <c:y val="-9.450936778629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Лист1!$H$2:$H$3</c:f>
              <c:numCache>
                <c:formatCode>\О\с\н\о\в\н\о\й</c:formatCode>
                <c:ptCount val="2"/>
                <c:pt idx="0">
                  <c:v>51790.2</c:v>
                </c:pt>
                <c:pt idx="1">
                  <c:v>65359.3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41B-4933-A4A7-01A661E15E7A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ОМС 2016</c:v>
                </c:pt>
              </c:strCache>
            </c:strRef>
          </c:tx>
          <c:spPr>
            <a:solidFill>
              <a:srgbClr val="FF0000"/>
            </a:solidFill>
            <a:ln w="25345">
              <a:noFill/>
            </a:ln>
          </c:spPr>
          <c:invertIfNegative val="0"/>
          <c:dLbls>
            <c:dLbl>
              <c:idx val="0"/>
              <c:layout>
                <c:manualLayout>
                  <c:x val="5.3222168428493775E-2"/>
                  <c:y val="-3.5011156167833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41B-4933-A4A7-01A661E15E7A}"/>
                </c:ext>
              </c:extLst>
            </c:dLbl>
            <c:dLbl>
              <c:idx val="1"/>
              <c:layout>
                <c:manualLayout>
                  <c:x val="9.1449549277480266E-2"/>
                  <c:y val="-4.8398224898653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41B-4933-A4A7-01A661E15E7A}"/>
                </c:ext>
              </c:extLst>
            </c:dLbl>
            <c:spPr>
              <a:noFill/>
              <a:ln w="253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3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Клиника</c:v>
                </c:pt>
                <c:pt idx="1">
                  <c:v>Поликлиника</c:v>
                </c:pt>
              </c:strCache>
            </c:strRef>
          </c:cat>
          <c:val>
            <c:numRef>
              <c:f>Лист1!$I$2:$I$3</c:f>
              <c:numCache>
                <c:formatCode>\О\с\н\о\в\н\о\й</c:formatCode>
                <c:ptCount val="2"/>
                <c:pt idx="0">
                  <c:v>66528.899999999994</c:v>
                </c:pt>
                <c:pt idx="1">
                  <c:v>71146.899999999994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841B-4933-A4A7-01A661E15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gapDepth val="158"/>
        <c:shape val="box"/>
        <c:axId val="173947528"/>
        <c:axId val="1"/>
        <c:axId val="0"/>
      </c:bar3DChart>
      <c:catAx>
        <c:axId val="17394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10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30" b="1" i="1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10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1"/>
        <c:majorTickMark val="none"/>
        <c:minorTickMark val="none"/>
        <c:tickLblPos val="nextTo"/>
        <c:spPr>
          <a:ln w="6337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30" b="1" i="0" u="none" strike="noStrike" kern="1200" baseline="0">
                <a:solidFill>
                  <a:srgbClr val="FFC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947528"/>
        <c:crosses val="autoZero"/>
        <c:crossBetween val="between"/>
      </c:valAx>
      <c:spPr>
        <a:noFill/>
        <a:ln w="25366">
          <a:noFill/>
        </a:ln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35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33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68256880733944958"/>
          <c:w val="0.99886877828054299"/>
          <c:h val="0.31559633027522938"/>
        </c:manualLayout>
      </c:layout>
      <c:overlay val="0"/>
      <c:spPr>
        <a:noFill/>
        <a:ln w="2534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35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27852460837682E-2"/>
          <c:y val="9.1668884154575164E-2"/>
          <c:w val="0.88380204131908047"/>
          <c:h val="0.8176613408391856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3803" cap="rnd">
              <a:solidFill>
                <a:schemeClr val="tx2">
                  <a:lumMod val="9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067292040014905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797"/>
                      <a:t>[]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5E-4951-B192-4FA3F9C5E0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794" dirty="0" smtClean="0"/>
                      <a:t>3,6</a:t>
                    </a:r>
                    <a:endParaRPr lang="en-US" sz="1797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5E-4951-B192-4FA3F9C5E06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797" baseline="0">
                        <a:solidFill>
                          <a:srgbClr val="FFC000"/>
                        </a:solidFill>
                      </a:rPr>
                      <a:t>[]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5E-4951-B192-4FA3F9C5E06E}"/>
                </c:ext>
              </c:extLst>
            </c:dLbl>
            <c:dLbl>
              <c:idx val="3"/>
              <c:layout>
                <c:manualLayout>
                  <c:x val="-4.4839650584963253E-3"/>
                  <c:y val="6.1753717158250419E-2"/>
                </c:manualLayout>
              </c:layout>
              <c:tx>
                <c:rich>
                  <a:bodyPr/>
                  <a:lstStyle/>
                  <a:p>
                    <a:r>
                      <a:rPr lang="en-US" sz="1797" baseline="0" dirty="0" smtClean="0">
                        <a:solidFill>
                          <a:srgbClr val="FFC000"/>
                        </a:solidFill>
                      </a:rPr>
                      <a:t>5</a:t>
                    </a:r>
                    <a:endParaRPr lang="en-US" sz="1800" baseline="0" dirty="0">
                      <a:solidFill>
                        <a:srgbClr val="FFC000"/>
                      </a:solidFill>
                    </a:endParaRP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5E-4951-B192-4FA3F9C5E06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794" dirty="0" smtClean="0"/>
                      <a:t>5,4</a:t>
                    </a:r>
                    <a:endParaRPr lang="en-US" sz="1797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5E-4951-B192-4FA3F9C5E06E}"/>
                </c:ext>
              </c:extLst>
            </c:dLbl>
            <c:spPr>
              <a:noFill/>
              <a:ln w="2536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97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 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0</c:v>
                </c:pt>
                <c:pt idx="1">
                  <c:v>3.6</c:v>
                </c:pt>
                <c:pt idx="2">
                  <c:v>7.4</c:v>
                </c:pt>
                <c:pt idx="3">
                  <c:v>5</c:v>
                </c:pt>
                <c:pt idx="4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45E-4951-B192-4FA3F9C5E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584856"/>
        <c:axId val="1"/>
      </c:lineChart>
      <c:catAx>
        <c:axId val="8458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9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4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none"/>
        <c:minorTickMark val="none"/>
        <c:tickLblPos val="nextTo"/>
        <c:spPr>
          <a:ln w="634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1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584856"/>
        <c:crosses val="autoZero"/>
        <c:crossBetween val="between"/>
      </c:valAx>
      <c:spPr>
        <a:noFill/>
        <a:ln w="28529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233507731159035E-2"/>
          <c:y val="3.1122322053608112E-2"/>
          <c:w val="0.93584095375833365"/>
          <c:h val="0.8284631181233411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1181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895435037065937E-2"/>
                  <c:y val="-3.2329169728141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89-4520-9C27-B6722A1DE6F2}"/>
                </c:ext>
              </c:extLst>
            </c:dLbl>
            <c:dLbl>
              <c:idx val="2"/>
              <c:layout>
                <c:manualLayout>
                  <c:x val="-2.4972643157643366E-2"/>
                  <c:y val="-3.2334370255156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89-4520-9C27-B6722A1DE6F2}"/>
                </c:ext>
              </c:extLst>
            </c:dLbl>
            <c:spPr>
              <a:noFill/>
              <a:ln w="2537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6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4</c:v>
                </c:pt>
                <c:pt idx="1">
                  <c:v>3</c:v>
                </c:pt>
                <c:pt idx="2">
                  <c:v>13</c:v>
                </c:pt>
                <c:pt idx="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89-4520-9C27-B6722A1DE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329544"/>
        <c:axId val="1"/>
      </c:lineChart>
      <c:catAx>
        <c:axId val="17132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none"/>
        <c:minorTickMark val="none"/>
        <c:tickLblPos val="nextTo"/>
        <c:spPr>
          <a:ln w="6343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329544"/>
        <c:crosses val="autoZero"/>
        <c:crossBetween val="between"/>
      </c:valAx>
      <c:spPr>
        <a:noFill/>
        <a:ln w="28509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0689829690573"/>
          <c:y val="8.6054758944605611E-2"/>
          <c:w val="0.88380204131908047"/>
          <c:h val="0.8176613408391856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3717" cap="rnd">
              <a:solidFill>
                <a:schemeClr val="tx2">
                  <a:lumMod val="9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807104268917087E-2"/>
                  <c:y val="-6.1754385964912284E-2"/>
                </c:manualLayout>
              </c:layout>
              <c:tx>
                <c:rich>
                  <a:bodyPr/>
                  <a:lstStyle/>
                  <a:p>
                    <a:r>
                      <a:rPr lang="en-US" sz="1794" dirty="0" smtClean="0"/>
                      <a:t>10,02</a:t>
                    </a:r>
                    <a:endParaRPr lang="en-US" sz="1797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F3-42EC-AA8F-EE78B0D2CDB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791" dirty="0" smtClean="0"/>
                      <a:t>9,69</a:t>
                    </a:r>
                    <a:endParaRPr lang="en-US" sz="1797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F3-42EC-AA8F-EE78B0D2CDB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794" baseline="0" dirty="0" smtClean="0">
                        <a:solidFill>
                          <a:srgbClr val="FFC000"/>
                        </a:solidFill>
                      </a:rPr>
                      <a:t>39,11</a:t>
                    </a:r>
                    <a:endParaRPr lang="en-US" sz="1797" baseline="0" dirty="0">
                      <a:solidFill>
                        <a:srgbClr val="FFC000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F3-42EC-AA8F-EE78B0D2CDB4}"/>
                </c:ext>
              </c:extLst>
            </c:dLbl>
            <c:dLbl>
              <c:idx val="3"/>
              <c:layout>
                <c:manualLayout>
                  <c:x val="-4.4839650584963253E-3"/>
                  <c:y val="6.1753717158250419E-2"/>
                </c:manualLayout>
              </c:layout>
              <c:tx>
                <c:rich>
                  <a:bodyPr/>
                  <a:lstStyle/>
                  <a:p>
                    <a:r>
                      <a:rPr lang="en-US" sz="1794" baseline="0" dirty="0" smtClean="0">
                        <a:solidFill>
                          <a:srgbClr val="FFC000"/>
                        </a:solidFill>
                      </a:rPr>
                      <a:t>22,05</a:t>
                    </a:r>
                    <a:endParaRPr lang="en-US" sz="1800" baseline="0" dirty="0">
                      <a:solidFill>
                        <a:srgbClr val="FFC000"/>
                      </a:solidFill>
                    </a:endParaRP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F3-42EC-AA8F-EE78B0D2CDB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791" dirty="0" smtClean="0"/>
                      <a:t>5,4</a:t>
                    </a:r>
                    <a:endParaRPr lang="en-US" sz="1797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F3-42EC-AA8F-EE78B0D2CDB4}"/>
                </c:ext>
              </c:extLst>
            </c:dLbl>
            <c:spPr>
              <a:noFill/>
              <a:ln w="2532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94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 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\О\с\н\о\в\н\о\й</c:formatCode>
                <c:ptCount val="4"/>
                <c:pt idx="0">
                  <c:v>10.02</c:v>
                </c:pt>
                <c:pt idx="1">
                  <c:v>9.69</c:v>
                </c:pt>
                <c:pt idx="2">
                  <c:v>39.11</c:v>
                </c:pt>
                <c:pt idx="3">
                  <c:v>22.05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F3-42EC-AA8F-EE78B0D2CD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352728"/>
        <c:axId val="1"/>
      </c:lineChart>
      <c:catAx>
        <c:axId val="17235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8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1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none"/>
        <c:minorTickMark val="none"/>
        <c:tickLblPos val="nextTo"/>
        <c:spPr>
          <a:ln w="633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14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352728"/>
        <c:crosses val="autoZero"/>
        <c:crossBetween val="between"/>
      </c:valAx>
      <c:spPr>
        <a:noFill/>
        <a:ln w="28484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 w="56805">
              <a:solidFill>
                <a:srgbClr val="FFC000"/>
              </a:solidFill>
            </a:ln>
            <a:effectLst/>
            <a:sp3d contourW="57150">
              <a:contourClr>
                <a:srgbClr val="C00000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4.1081816864376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60-4705-8AC7-FA88DDC20F40}"/>
                </c:ext>
              </c:extLst>
            </c:dLbl>
            <c:dLbl>
              <c:idx val="1"/>
              <c:layout>
                <c:manualLayout>
                  <c:x val="-4.4843049327354259E-3"/>
                  <c:y val="-3.560424128246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0-4705-8AC7-FA88DDC20F40}"/>
                </c:ext>
              </c:extLst>
            </c:dLbl>
            <c:dLbl>
              <c:idx val="2"/>
              <c:layout>
                <c:manualLayout>
                  <c:x val="8.9686098654707426E-3"/>
                  <c:y val="-3.0126665700543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60-4705-8AC7-FA88DDC20F40}"/>
                </c:ext>
              </c:extLst>
            </c:dLbl>
            <c:dLbl>
              <c:idx val="3"/>
              <c:layout>
                <c:manualLayout>
                  <c:x val="8.9686098654707426E-3"/>
                  <c:y val="-4.1081816864376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60-4705-8AC7-FA88DDC20F40}"/>
                </c:ext>
              </c:extLst>
            </c:dLbl>
            <c:spPr>
              <a:noFill/>
              <a:ln w="2527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 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3.13</c:v>
                </c:pt>
                <c:pt idx="1">
                  <c:v>3.13</c:v>
                </c:pt>
                <c:pt idx="2">
                  <c:v>3.4</c:v>
                </c:pt>
                <c:pt idx="3">
                  <c:v>1.97</c:v>
                </c:pt>
                <c:pt idx="4">
                  <c:v>16.73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0-4705-8AC7-FA88DDC20F4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3399FF"/>
            </a:solidFill>
            <a:ln w="25276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 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5-AC60-4705-8AC7-FA88DDC20F4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AAAACA"/>
            </a:solidFill>
            <a:ln w="25276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 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AC60-4705-8AC7-FA88DDC2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3054440"/>
        <c:axId val="1"/>
        <c:axId val="2"/>
      </c:bar3DChart>
      <c:catAx>
        <c:axId val="173054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4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4" b="1" i="0" baseline="0"/>
            </a:pPr>
            <a:endParaRPr lang="ru-RU"/>
          </a:p>
        </c:txPr>
        <c:crossAx val="173054440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 val="autoZero"/>
      </c:ser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  <c:perspective val="10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solidFill>
            <a:srgbClr val="FFC000"/>
          </a:solidFill>
        </a:ln>
      </c:spPr>
    </c:sideWall>
    <c:backWall>
      <c:thickness val="0"/>
      <c:spPr>
        <a:noFill/>
        <a:ln w="25400">
          <a:solidFill>
            <a:srgbClr val="FFC000"/>
          </a:solidFill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 w="56667">
              <a:solidFill>
                <a:srgbClr val="FF0000"/>
              </a:solidFill>
            </a:ln>
            <a:effectLst/>
            <a:sp3d contourW="57150">
              <a:contourClr>
                <a:srgbClr val="C00000"/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52D-4D8A-9B57-62D8183E370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52D-4D8A-9B57-62D8183E370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52D-4D8A-9B57-62D8183E370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52D-4D8A-9B57-62D8183E370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52D-4D8A-9B57-62D8183E3702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2D-4D8A-9B57-62D8183E3702}"/>
                </c:ext>
              </c:extLst>
            </c:dLbl>
            <c:dLbl>
              <c:idx val="1"/>
              <c:layout>
                <c:manualLayout>
                  <c:x val="1.6442451420029897E-2"/>
                  <c:y val="-4.1081816864376931E-2"/>
                </c:manualLayout>
              </c:layout>
              <c:tx>
                <c:rich>
                  <a:bodyPr/>
                  <a:lstStyle/>
                  <a:p>
                    <a:r>
                      <a:rPr lang="en-US" sz="1598" baseline="0" dirty="0" smtClean="0"/>
                      <a:t>64,9</a:t>
                    </a:r>
                    <a:endParaRPr lang="en-US" sz="1600" baseline="0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2D-4D8A-9B57-62D8183E3702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2D-4D8A-9B57-62D8183E3702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1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2D-4D8A-9B57-62D8183E3702}"/>
                </c:ext>
              </c:extLst>
            </c:dLbl>
            <c:spPr>
              <a:noFill/>
              <a:ln w="2521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 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66.599999999999994</c:v>
                </c:pt>
                <c:pt idx="1">
                  <c:v>64.900000000000006</c:v>
                </c:pt>
                <c:pt idx="2">
                  <c:v>81.069999999999993</c:v>
                </c:pt>
                <c:pt idx="3">
                  <c:v>285.18</c:v>
                </c:pt>
                <c:pt idx="4">
                  <c:v>948.12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2D-4D8A-9B57-62D8183E37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3399FF"/>
            </a:solidFill>
            <a:ln w="25215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 </c:v>
                </c:pt>
                <c:pt idx="4">
                  <c:v>2015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852D-4D8A-9B57-62D8183E37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AAAACA"/>
            </a:solidFill>
            <a:ln w="25215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 </c:v>
                </c:pt>
                <c:pt idx="4">
                  <c:v>2015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7-852D-4D8A-9B57-62D8183E3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3127888"/>
        <c:axId val="1"/>
        <c:axId val="2"/>
      </c:bar3DChart>
      <c:catAx>
        <c:axId val="17312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0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0" b="1" i="0" baseline="0"/>
            </a:pPr>
            <a:endParaRPr lang="ru-RU"/>
          </a:p>
        </c:txPr>
        <c:crossAx val="173127888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 val="autoZero"/>
      </c:ser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0890622977060595E-2"/>
          <c:y val="2.1910302327667708E-2"/>
          <c:w val="0.91178877864482188"/>
          <c:h val="0.904931931419028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 w="56736">
              <a:solidFill>
                <a:srgbClr val="C00000"/>
              </a:solidFill>
            </a:ln>
            <a:effectLst/>
            <a:sp3d contourW="57150">
              <a:contourClr>
                <a:srgbClr val="C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56736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F5F6-4904-B962-3709CDB3FB1A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56736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F6-4904-B962-3709CDB3FB1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56736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5F6-4904-B962-3709CDB3FB1A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56736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F6-4904-B962-3709CDB3FB1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56736">
                <a:solidFill>
                  <a:srgbClr val="FFC000"/>
                </a:solidFill>
              </a:ln>
              <a:effectLst/>
              <a:sp3d contourW="57150">
                <a:contourClr>
                  <a:srgbClr val="C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5F6-4904-B962-3709CDB3FB1A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F6-4904-B962-3709CDB3FB1A}"/>
                </c:ext>
              </c:extLst>
            </c:dLbl>
            <c:dLbl>
              <c:idx val="1"/>
              <c:layout>
                <c:manualLayout>
                  <c:x val="1.6442451420029897E-2"/>
                  <c:y val="-4.1081816864376931E-2"/>
                </c:manualLayout>
              </c:layout>
              <c:tx>
                <c:rich>
                  <a:bodyPr/>
                  <a:lstStyle/>
                  <a:p>
                    <a:r>
                      <a:rPr lang="en-US" sz="1990" dirty="0" smtClean="0"/>
                      <a:t>4,6</a:t>
                    </a:r>
                  </a:p>
                  <a:p>
                    <a:endParaRPr lang="en-US" sz="1996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F6-4904-B962-3709CDB3FB1A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F6-4904-B962-3709CDB3FB1A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F6-4904-B962-3709CDB3FB1A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 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4</c:v>
                </c:pt>
                <c:pt idx="1">
                  <c:v>4.5999999999999996</c:v>
                </c:pt>
                <c:pt idx="2">
                  <c:v>5.81</c:v>
                </c:pt>
                <c:pt idx="3">
                  <c:v>6.68</c:v>
                </c:pt>
                <c:pt idx="4">
                  <c:v>2.76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F6-4904-B962-3709CDB3FB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3399FF"/>
            </a:solidFill>
            <a:ln w="25245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 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F5F6-4904-B962-3709CDB3FB1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AAAACA"/>
            </a:solidFill>
            <a:ln w="25245">
              <a:noFill/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 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7-F5F6-4904-B962-3709CDB3F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3129528"/>
        <c:axId val="1"/>
        <c:axId val="2"/>
      </c:bar3DChart>
      <c:catAx>
        <c:axId val="173129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3129528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 val="autoZero"/>
      </c:ser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6736">
              <a:solidFill>
                <a:srgbClr val="C00000"/>
              </a:solidFill>
            </a:ln>
            <a:effectLst/>
          </c:spPr>
          <c:marker>
            <c:symbol val="none"/>
          </c:marker>
          <c:dPt>
            <c:idx val="0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A-40A6-94BE-5780FBD3AD1B}"/>
              </c:ext>
            </c:extLst>
          </c:dPt>
          <c:dPt>
            <c:idx val="1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CA-40A6-94BE-5780FBD3AD1B}"/>
              </c:ext>
            </c:extLst>
          </c:dPt>
          <c:dPt>
            <c:idx val="2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CA-40A6-94BE-5780FBD3AD1B}"/>
              </c:ext>
            </c:extLst>
          </c:dPt>
          <c:dPt>
            <c:idx val="3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CA-40A6-94BE-5780FBD3AD1B}"/>
              </c:ext>
            </c:extLst>
          </c:dPt>
          <c:dPt>
            <c:idx val="4"/>
            <c:bubble3D val="0"/>
            <c:spPr>
              <a:ln w="56736"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8CA-40A6-94BE-5780FBD3AD1B}"/>
              </c:ext>
            </c:extLst>
          </c:dPt>
          <c:dLbls>
            <c:dLbl>
              <c:idx val="0"/>
              <c:layout>
                <c:manualLayout>
                  <c:x val="1.4947683109118086E-2"/>
                  <c:y val="-3.2865453491501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CA-40A6-94BE-5780FBD3AD1B}"/>
                </c:ext>
              </c:extLst>
            </c:dLbl>
            <c:dLbl>
              <c:idx val="1"/>
              <c:layout>
                <c:manualLayout>
                  <c:x val="1.6442451420029897E-2"/>
                  <c:y val="-4.1081816864376931E-2"/>
                </c:manualLayout>
              </c:layout>
              <c:tx>
                <c:rich>
                  <a:bodyPr/>
                  <a:lstStyle/>
                  <a:p>
                    <a:r>
                      <a:rPr lang="en-US" sz="1990" dirty="0" smtClean="0"/>
                      <a:t>5,88</a:t>
                    </a:r>
                    <a:endParaRPr lang="en-US" sz="1996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CA-40A6-94BE-5780FBD3AD1B}"/>
                </c:ext>
              </c:extLst>
            </c:dLbl>
            <c:dLbl>
              <c:idx val="2"/>
              <c:layout>
                <c:manualLayout>
                  <c:x val="2.2421524663677021E-2"/>
                  <c:y val="-1.9171514536709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CA-40A6-94BE-5780FBD3AD1B}"/>
                </c:ext>
              </c:extLst>
            </c:dLbl>
            <c:dLbl>
              <c:idx val="3"/>
              <c:layout>
                <c:manualLayout>
                  <c:x val="3.4379671150971493E-2"/>
                  <c:y val="-3.1496059596022329E-2"/>
                </c:manualLayout>
              </c:layout>
              <c:spPr>
                <a:noFill/>
                <a:ln w="25245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98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CA-40A6-94BE-5780FBD3AD1B}"/>
                </c:ext>
              </c:extLst>
            </c:dLbl>
            <c:spPr>
              <a:noFill/>
              <a:ln w="2524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8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Лист1!$B$2:$B$6</c:f>
              <c:numCache>
                <c:formatCode>\О\с\н\о\в\н\о\й</c:formatCode>
                <c:ptCount val="5"/>
                <c:pt idx="0">
                  <c:v>1.67</c:v>
                </c:pt>
                <c:pt idx="1">
                  <c:v>5.88</c:v>
                </c:pt>
                <c:pt idx="2">
                  <c:v>8.81</c:v>
                </c:pt>
                <c:pt idx="3">
                  <c:v>7.47</c:v>
                </c:pt>
                <c:pt idx="4">
                  <c:v>9.84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8CA-40A6-94BE-5780FBD3AD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8CA-40A6-94BE-5780FBD3AD1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8CA-40A6-94BE-5780FBD3A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29856"/>
        <c:axId val="1"/>
      </c:lineChart>
      <c:catAx>
        <c:axId val="17312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\О\с\н\о\в\н\о\й" sourceLinked="1"/>
        <c:majorTickMark val="out"/>
        <c:minorTickMark val="none"/>
        <c:tickLblPos val="nextTo"/>
        <c:txPr>
          <a:bodyPr/>
          <a:lstStyle/>
          <a:p>
            <a:pPr>
              <a:defRPr sz="1792" b="1" i="0" baseline="0"/>
            </a:pPr>
            <a:endParaRPr lang="ru-RU"/>
          </a:p>
        </c:txPr>
        <c:crossAx val="17312985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fld id="{D7A56D70-3A94-4B9F-BFD0-DD31F64F2ED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 b="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b="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 b="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i="0">
                <a:solidFill>
                  <a:schemeClr val="tx1"/>
                </a:solidFill>
                <a:latin typeface="Gothic725 Bd BT"/>
              </a:defRPr>
            </a:lvl1pPr>
          </a:lstStyle>
          <a:p>
            <a:pPr>
              <a:defRPr/>
            </a:pPr>
            <a:fld id="{A8EF06D6-7FC2-4E59-8B1C-9DD7F3127F8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othic725 Bd B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othic725 Bd B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othic725 Bd B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othic725 Bd B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othic725 Bd B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1027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6" name="Rectangle 1028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0" lang="ru-RU" altLang="ru-RU" sz="2400" b="0" i="0" dirty="0" smtClean="0">
                <a:solidFill>
                  <a:schemeClr val="tx1"/>
                </a:solidFill>
                <a:latin typeface="Gothic725 Bd BT"/>
              </a:endParaRPr>
            </a:p>
          </p:txBody>
        </p:sp>
      </p:grpSp>
      <p:grpSp>
        <p:nvGrpSpPr>
          <p:cNvPr id="7" name="Group 1029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1030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9" name="Rectangle 1031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grpSp>
        <p:nvGrpSpPr>
          <p:cNvPr id="10" name="Group 1032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033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2" name="Rectangle 1034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grpSp>
        <p:nvGrpSpPr>
          <p:cNvPr id="13" name="Group 1035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036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5" name="Rectangle 1037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sp>
        <p:nvSpPr>
          <p:cNvPr id="16" name="Rectangle 1040"/>
          <p:cNvSpPr>
            <a:spLocks noChangeArrowheads="1"/>
          </p:cNvSpPr>
          <p:nvPr/>
        </p:nvSpPr>
        <p:spPr bwMode="auto">
          <a:xfrm>
            <a:off x="386715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1pPr>
            <a:lvl2pPr marL="742950" indent="-28575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2pPr>
            <a:lvl3pPr marL="11430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3pPr>
            <a:lvl4pPr marL="16002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4pPr>
            <a:lvl5pPr marL="20574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dirty="0" smtClean="0"/>
          </a:p>
        </p:txBody>
      </p:sp>
      <p:sp>
        <p:nvSpPr>
          <p:cNvPr id="74766" name="Rectangle 103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  <a:effectLst/>
          <a:extLst/>
        </p:spPr>
        <p:txBody>
          <a:bodyPr lIns="91440" tIns="45720" rIns="91440" bIns="4572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ru-RU" noProof="0" smtClean="0"/>
              <a:t>Образец заголовка</a:t>
            </a:r>
          </a:p>
        </p:txBody>
      </p:sp>
      <p:sp>
        <p:nvSpPr>
          <p:cNvPr id="74767" name="Rectangle 103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ffectLst/>
          <a:extLst/>
        </p:spPr>
        <p:txBody>
          <a:bodyPr/>
          <a:lstStyle>
            <a:lvl1pPr marL="0" indent="0" algn="ctr">
              <a:buFont typeface="Webdings" pitchFamily="18" charset="2"/>
              <a:buNone/>
              <a:defRPr sz="2800"/>
            </a:lvl1pPr>
          </a:lstStyle>
          <a:p>
            <a:pPr lvl="0"/>
            <a:r>
              <a:rPr lang="en-US" altLang="ru-RU" noProof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79938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5CB71-62B4-4534-9DA0-E7C40367DB4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4416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2263" y="304800"/>
            <a:ext cx="2090737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6875" y="304800"/>
            <a:ext cx="6122988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0123-D960-462B-A3AF-5A505E61E89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990089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6875" y="1752600"/>
            <a:ext cx="4097338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752600"/>
            <a:ext cx="4098925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9AC5-B1B1-4A55-B581-9EBF217FFAC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264105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96875" y="1752600"/>
            <a:ext cx="8348663" cy="44196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49CD2-8CF9-48B1-8DA2-F2715775056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352236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ACF593-1372-45BF-9C29-811A239F90A4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327F949-C301-4FB0-BE4D-C73A072DB10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14106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B0DE1ED-FF7E-4447-A8DB-F6205E7C8C40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07FEE32-8FF5-44E9-B921-E599FD45439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17109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AF52DB6-C2C6-4603-9637-FBAD1D629F14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9D82D94-5EBE-4F97-88C1-3014011DE34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16541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789161B-5AF9-40E2-8F3A-0094607A3383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6BCF979A-DFC0-4FF5-8317-CE68418B1E4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814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41F5F2D-1A26-4D1B-83B9-CE6207985184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BCEFF20-BE71-4ACB-AEA2-EF1BE43E518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01884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7ABDEB7-F5AE-47C2-BFE6-839FA91AD6CB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DFF332C-4ED1-4843-BB8E-E079A67F282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3157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CB6C8-7340-49BC-ADD8-23CE7DFD2CF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45758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C7EEBE6-DD95-4120-B2BA-BF5E35C3233F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F269BED6-F0F5-41F0-9008-630F78FC3FE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50168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ADB994F1-9E7E-460D-A71F-5982C54155B2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806CF0F-4E32-4994-B77B-F7003B035F4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1623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64730445-831F-4B85-BFEA-46065EEFE2EC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2E3D8C5-93BA-4B1A-9001-1394634E21B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15997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2748A5C-F35A-44F1-AEE7-A7A581DD2868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AE4734C-AFF0-4D19-B3C2-8B400AA14E6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97205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34F3F3C-4048-4369-B3BC-86E6C5E39281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b="1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E16421B-31D3-4084-94E7-198BCC8E05E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0040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F4467-C048-4749-A7A4-2E7085076D3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132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6875" y="1752600"/>
            <a:ext cx="4097338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752600"/>
            <a:ext cx="40989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72978-817B-411E-83A3-D4B89B19D8A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399326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C3BFF-217D-4C12-A0BF-3DB8E4BF0B3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03726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F574-2F17-4609-A073-19EAB3DA699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06380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70E51-412A-4F95-8B8F-7C640E4A57D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8429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F5112-906E-459A-AE8E-37C6E6314FE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13851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B8137-1C89-4E57-B749-B1FF064BE78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23999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chemeClr val="bg1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044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045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0" lang="ru-RU" altLang="ru-RU" sz="2400" b="0" i="0" dirty="0" smtClean="0">
                <a:solidFill>
                  <a:schemeClr val="tx1"/>
                </a:solidFill>
                <a:latin typeface="Gothic725 Bd BT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042" name="Rectangle 6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0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57200" y="1524000"/>
            <a:ext cx="8686800" cy="228600"/>
            <a:chOff x="260" y="4080"/>
            <a:chExt cx="5472" cy="144"/>
          </a:xfrm>
        </p:grpSpPr>
        <p:sp>
          <p:nvSpPr>
            <p:cNvPr id="1040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041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sp>
        <p:nvSpPr>
          <p:cNvPr id="737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05800" cy="12954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7374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752600"/>
            <a:ext cx="8348663" cy="4419600"/>
          </a:xfrm>
          <a:prstGeom prst="rect">
            <a:avLst/>
          </a:prstGeom>
          <a:noFill/>
          <a:ln>
            <a:noFill/>
          </a:ln>
          <a:effectLst>
            <a:outerShdw dist="12700" dir="5400000" algn="ctr" rotWithShape="0">
              <a:schemeClr val="bg2">
                <a:alpha val="50000"/>
              </a:scheme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sp>
        <p:nvSpPr>
          <p:cNvPr id="7374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b="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defRPr>
            </a:lvl1pPr>
          </a:lstStyle>
          <a:p>
            <a:pPr>
              <a:defRPr/>
            </a:pPr>
            <a:fld id="{35CD0FAB-B23E-4024-9CC8-1AF701326DF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grpSp>
        <p:nvGrpSpPr>
          <p:cNvPr id="6" name="Group 20"/>
          <p:cNvGrpSpPr>
            <a:grpSpLocks/>
          </p:cNvGrpSpPr>
          <p:nvPr userDrawn="1"/>
        </p:nvGrpSpPr>
        <p:grpSpPr bwMode="auto">
          <a:xfrm>
            <a:off x="457200" y="6324600"/>
            <a:ext cx="8686800" cy="228600"/>
            <a:chOff x="260" y="4080"/>
            <a:chExt cx="5472" cy="144"/>
          </a:xfrm>
        </p:grpSpPr>
        <p:sp>
          <p:nvSpPr>
            <p:cNvPr id="1036" name="Rectangle 2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  <p:sp>
          <p:nvSpPr>
            <p:cNvPr id="1037" name="Rectangle 2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b="1" i="1">
                  <a:solidFill>
                    <a:srgbClr val="FF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dirty="0" smtClean="0"/>
            </a:p>
          </p:txBody>
        </p:sp>
      </p:grpSp>
      <p:sp>
        <p:nvSpPr>
          <p:cNvPr id="1034" name="Rectangle 23"/>
          <p:cNvSpPr>
            <a:spLocks noChangeArrowheads="1"/>
          </p:cNvSpPr>
          <p:nvPr/>
        </p:nvSpPr>
        <p:spPr bwMode="auto">
          <a:xfrm>
            <a:off x="457200" y="6553200"/>
            <a:ext cx="61722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1pPr>
            <a:lvl2pPr marL="742950" indent="-28575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2pPr>
            <a:lvl3pPr marL="11430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3pPr>
            <a:lvl4pPr marL="16002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4pPr>
            <a:lvl5pPr marL="2057400" indent="-228600" eaLnBrk="0" hangingPunct="0">
              <a:defRPr kumimoji="1" b="1" i="1">
                <a:solidFill>
                  <a:srgbClr val="FF0000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endParaRPr kumimoji="0" lang="ru-RU" altLang="ru-RU" sz="1400" b="0" i="0" dirty="0" smtClean="0">
              <a:solidFill>
                <a:schemeClr val="tx1"/>
              </a:solidFill>
            </a:endParaRPr>
          </a:p>
        </p:txBody>
      </p:sp>
      <p:sp>
        <p:nvSpPr>
          <p:cNvPr id="737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553200"/>
            <a:ext cx="6705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500" r:id="rId1"/>
    <p:sldLayoutId id="2147485488" r:id="rId2"/>
    <p:sldLayoutId id="2147485489" r:id="rId3"/>
    <p:sldLayoutId id="2147485490" r:id="rId4"/>
    <p:sldLayoutId id="2147485491" r:id="rId5"/>
    <p:sldLayoutId id="2147485492" r:id="rId6"/>
    <p:sldLayoutId id="2147485493" r:id="rId7"/>
    <p:sldLayoutId id="2147485494" r:id="rId8"/>
    <p:sldLayoutId id="2147485495" r:id="rId9"/>
    <p:sldLayoutId id="2147485496" r:id="rId10"/>
    <p:sldLayoutId id="2147485497" r:id="rId11"/>
    <p:sldLayoutId id="2147485498" r:id="rId12"/>
    <p:sldLayoutId id="2147485499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othic725 Bd BT"/>
        </a:defRPr>
      </a:lvl9pPr>
    </p:titleStyle>
    <p:bodyStyle>
      <a:lvl1pPr marL="374650" indent="-3746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¿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9525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327150" indent="-1841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anose="05030102010509060703" pitchFamily="18" charset="2"/>
        <a:buChar char="Í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050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1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3812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0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8384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0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956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0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7528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0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2100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0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58C5CB08-0D84-4CAF-9534-8DCA4652B34A}" type="datetimeFigureOut">
              <a:rPr lang="ru-RU"/>
              <a:pPr>
                <a:defRPr/>
              </a:pPr>
              <a:t>11.10.2016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900" b="0" i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21C37CB-1CAF-471E-B261-0428CFA6C33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01" r:id="rId1"/>
    <p:sldLayoutId id="2147485502" r:id="rId2"/>
    <p:sldLayoutId id="2147485503" r:id="rId3"/>
    <p:sldLayoutId id="2147485504" r:id="rId4"/>
    <p:sldLayoutId id="2147485505" r:id="rId5"/>
    <p:sldLayoutId id="2147485506" r:id="rId6"/>
    <p:sldLayoutId id="2147485507" r:id="rId7"/>
    <p:sldLayoutId id="2147485508" r:id="rId8"/>
    <p:sldLayoutId id="2147485509" r:id="rId9"/>
    <p:sldLayoutId id="2147485510" r:id="rId10"/>
    <p:sldLayoutId id="214748551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miccedu.ru/monitoring/materials/inst_1621.files/image002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miccedu.ru/monitoring/materials/inst_1621.files/image002.pn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miccedu.ru/monitoring/materials/inst_1621.files/image002.png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8569325" cy="597693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Отчет </a:t>
            </a:r>
            <a:b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</a:b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ректора Тверского государственного медицинского университета</a:t>
            </a:r>
            <a:b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</a:b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профессора М.Н. Калинкина</a:t>
            </a:r>
            <a:b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</a:b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за 20</a:t>
            </a:r>
            <a:r>
              <a:rPr lang="en-US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1</a:t>
            </a: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5</a:t>
            </a:r>
            <a:r>
              <a:rPr lang="en-US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/201</a:t>
            </a: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6</a:t>
            </a:r>
            <a:r>
              <a:rPr lang="en-US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 </a:t>
            </a:r>
            <a:r>
              <a:rPr lang="ru-RU" altLang="ru-RU" sz="4200" b="1" dirty="0" smtClean="0">
                <a:solidFill>
                  <a:srgbClr val="FFCC00"/>
                </a:solidFill>
                <a:latin typeface="Century" panose="02040604050505020304" pitchFamily="18" charset="0"/>
              </a:rPr>
              <a:t>учебный год</a:t>
            </a:r>
            <a:r>
              <a:rPr lang="ru-RU" altLang="ru-RU" sz="4200" b="1" dirty="0" smtClean="0">
                <a:solidFill>
                  <a:srgbClr val="FFCC00"/>
                </a:solidFill>
              </a:rPr>
              <a:t/>
            </a:r>
            <a:br>
              <a:rPr lang="ru-RU" altLang="ru-RU" sz="4200" b="1" dirty="0" smtClean="0">
                <a:solidFill>
                  <a:srgbClr val="FFCC00"/>
                </a:solidFill>
              </a:rPr>
            </a:br>
            <a:r>
              <a:rPr lang="en-US" altLang="ru-RU" sz="2400" b="1" dirty="0" smtClean="0">
                <a:solidFill>
                  <a:srgbClr val="FFCC00"/>
                </a:solidFill>
              </a:rPr>
              <a:t>(</a:t>
            </a:r>
            <a:r>
              <a:rPr lang="ru-RU" altLang="ru-RU" sz="2400" b="1" dirty="0" smtClean="0">
                <a:solidFill>
                  <a:srgbClr val="FFCC00"/>
                </a:solidFill>
              </a:rPr>
              <a:t>информация, проблемы, задачи, пути решения)</a:t>
            </a:r>
            <a:r>
              <a:rPr lang="ru-RU" altLang="ru-RU" sz="2000" b="1" dirty="0" smtClean="0">
                <a:solidFill>
                  <a:srgbClr val="FFCC00"/>
                </a:solidFill>
              </a:rPr>
              <a:t/>
            </a:r>
            <a:br>
              <a:rPr lang="ru-RU" altLang="ru-RU" sz="2000" b="1" dirty="0" smtClean="0">
                <a:solidFill>
                  <a:srgbClr val="FFCC00"/>
                </a:solidFill>
              </a:rPr>
            </a:br>
            <a:r>
              <a:rPr lang="ru-RU" altLang="ru-RU" sz="2000" b="1" dirty="0" smtClean="0">
                <a:solidFill>
                  <a:srgbClr val="FFCC00"/>
                </a:solidFill>
              </a:rPr>
              <a:t/>
            </a:r>
            <a:br>
              <a:rPr lang="ru-RU" altLang="ru-RU" sz="2000" b="1" dirty="0" smtClean="0">
                <a:solidFill>
                  <a:srgbClr val="FFCC00"/>
                </a:solidFill>
              </a:rPr>
            </a:br>
            <a:r>
              <a:rPr lang="ru-RU" altLang="ru-RU" sz="2400" b="1" dirty="0" smtClean="0">
                <a:solidFill>
                  <a:srgbClr val="FFCC00"/>
                </a:solidFill>
              </a:rPr>
              <a:t>Выступление на Конференции </a:t>
            </a:r>
            <a:r>
              <a:rPr lang="ru-RU" sz="2400" b="1" dirty="0" smtClean="0">
                <a:solidFill>
                  <a:srgbClr val="FFCC00"/>
                </a:solidFill>
                <a:effectLst/>
              </a:rPr>
              <a:t>научно-педагогических </a:t>
            </a:r>
            <a:r>
              <a:rPr lang="ru-RU" sz="2400" b="1" dirty="0">
                <a:solidFill>
                  <a:srgbClr val="FFCC00"/>
                </a:solidFill>
                <a:effectLst/>
              </a:rPr>
              <a:t>работников, представителей других категорий работников и </a:t>
            </a:r>
            <a:r>
              <a:rPr lang="ru-RU" sz="2400" b="1" dirty="0" smtClean="0">
                <a:solidFill>
                  <a:srgbClr val="FFCC00"/>
                </a:solidFill>
                <a:effectLst/>
              </a:rPr>
              <a:t>обучающихся 13</a:t>
            </a:r>
            <a:r>
              <a:rPr lang="en-US" altLang="ru-RU" sz="2400" b="1" dirty="0" smtClean="0">
                <a:solidFill>
                  <a:srgbClr val="FFCC00"/>
                </a:solidFill>
              </a:rPr>
              <a:t> </a:t>
            </a:r>
            <a:r>
              <a:rPr lang="ru-RU" altLang="ru-RU" sz="2400" b="1" dirty="0" smtClean="0">
                <a:solidFill>
                  <a:srgbClr val="FFCC00"/>
                </a:solidFill>
              </a:rPr>
              <a:t>сентября 2016 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2DB9C886-8487-4466-80D9-E56A6EB00C42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10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Образовательная деятельность</a:t>
            </a:r>
          </a:p>
        </p:txBody>
      </p:sp>
      <p:pic>
        <p:nvPicPr>
          <p:cNvPr id="35844" name="Рисунок 15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Рисунок 16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graphicFrame>
        <p:nvGraphicFramePr>
          <p:cNvPr id="80002" name="Group 130"/>
          <p:cNvGraphicFramePr>
            <a:graphicFrameLocks noGrp="1"/>
          </p:cNvGraphicFramePr>
          <p:nvPr/>
        </p:nvGraphicFramePr>
        <p:xfrm>
          <a:off x="395288" y="1196975"/>
          <a:ext cx="8367712" cy="5097510"/>
        </p:xfrm>
        <a:graphic>
          <a:graphicData uri="http://schemas.openxmlformats.org/drawingml/2006/table">
            <a:tbl>
              <a:tblPr/>
              <a:tblGrid>
                <a:gridCol w="6267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19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</a:rPr>
                        <a:t>Значение показателя вуза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</a:rPr>
                        <a:t> в баллах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9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</a:t>
                      </a:r>
                      <a:r>
                        <a:rPr kumimoji="1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Средний балл ЕГЭ студентов, принятых по результатам ЕГЭ на обучение по очной форме по программам бакалавриата и специалитета за счет средств соответствующих бюджетов бюджетной системы РФ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kumimoji="1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06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9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</a:t>
                      </a:r>
                      <a:r>
                        <a:rPr kumimoji="1" lang="en-US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Средний балл ЕГЭ студентов, принятых по результатам ЕГЭ на обучение по очной форме по программам бакалавриата и специалитета с оплатой стоимости затрат на обучение физическими и юридическими лицами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69</a:t>
                      </a:r>
                      <a:r>
                        <a:rPr kumimoji="1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  <a:endParaRPr kumimoji="1" lang="en-US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9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r>
                        <a:rPr kumimoji="1" lang="en-US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Усредненный по реализуемым направлениям (специальностям) минимальный балл ЕГЭ студентов, принятых по результатам ЕГЭ на обучение по очной форме на программы бакалавриата и специалитета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  <a:r>
                        <a:rPr kumimoji="1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  <a:endParaRPr kumimoji="1" lang="en-US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B8718F7C-5767-45C6-9B21-53D618ADD810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11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Образовательная деятельность</a:t>
            </a:r>
          </a:p>
        </p:txBody>
      </p:sp>
      <p:pic>
        <p:nvPicPr>
          <p:cNvPr id="37892" name="Рисунок 15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Рисунок 16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graphicFrame>
        <p:nvGraphicFramePr>
          <p:cNvPr id="81985" name="Group 65"/>
          <p:cNvGraphicFramePr>
            <a:graphicFrameLocks noGrp="1"/>
          </p:cNvGraphicFramePr>
          <p:nvPr/>
        </p:nvGraphicFramePr>
        <p:xfrm>
          <a:off x="395288" y="1341438"/>
          <a:ext cx="8297862" cy="5006976"/>
        </p:xfrm>
        <a:graphic>
          <a:graphicData uri="http://schemas.openxmlformats.org/drawingml/2006/table">
            <a:tbl>
              <a:tblPr/>
              <a:tblGrid>
                <a:gridCol w="634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4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</a:rPr>
                        <a:t>Значение показателя вуза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16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1.6</a:t>
                      </a:r>
                      <a:r>
                        <a:rPr kumimoji="1" lang="en-US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Численность студентов, победителей и призеров олимпиад школьников, принятых на очную форму обучения на первый курс по программам бакалавриата и специалитета по специальностям и (или) направлениям подготовки, соответствующим профилю олимпиады школьников, без вступительных испытаний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  <a:endParaRPr kumimoji="1" lang="en-US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97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1.7</a:t>
                      </a:r>
                      <a:r>
                        <a:rPr kumimoji="1" lang="en-US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Численность студентов, принятых на условиях целевого приема на первый курс на очную форму обучения по программам бакалавриата и специалитета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alt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8F8F8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</a:t>
                      </a:r>
                      <a:endParaRPr kumimoji="1" lang="en-US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92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1.13 Численность аспирантов вуза в расчете на 100  студентов (приведенного контингента)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4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8F8F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1.8 Удельный вес численности студентов, принятых на условиях целевого приема на первый курс на очную форму обучения по программам бакалавриата и специалитета  в общей численности студентов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25,15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916" name="TextBox 1"/>
          <p:cNvSpPr txBox="1">
            <a:spLocks noChangeArrowheads="1"/>
          </p:cNvSpPr>
          <p:nvPr/>
        </p:nvSpPr>
        <p:spPr bwMode="auto">
          <a:xfrm>
            <a:off x="7380288" y="2565400"/>
            <a:ext cx="720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37917" name="Овал 5"/>
          <p:cNvSpPr>
            <a:spLocks noChangeArrowheads="1"/>
          </p:cNvSpPr>
          <p:nvPr/>
        </p:nvSpPr>
        <p:spPr bwMode="auto">
          <a:xfrm>
            <a:off x="7343775" y="2676525"/>
            <a:ext cx="792163" cy="42545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37918" name="Овал 6"/>
          <p:cNvSpPr>
            <a:spLocks noChangeArrowheads="1"/>
          </p:cNvSpPr>
          <p:nvPr/>
        </p:nvSpPr>
        <p:spPr bwMode="auto">
          <a:xfrm>
            <a:off x="7343775" y="4941888"/>
            <a:ext cx="900113" cy="3587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2750B68F-A9CC-4B3D-9FE8-BDB5F2358BC6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12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Прием 2016 г. </a:t>
            </a:r>
            <a:b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</a:b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Целевой прием</a:t>
            </a:r>
          </a:p>
        </p:txBody>
      </p:sp>
      <p:graphicFrame>
        <p:nvGraphicFramePr>
          <p:cNvPr id="9250" name="Group 34"/>
          <p:cNvGraphicFramePr>
            <a:graphicFrameLocks noGrp="1"/>
          </p:cNvGraphicFramePr>
          <p:nvPr>
            <p:ph sz="half" idx="1"/>
          </p:nvPr>
        </p:nvGraphicFramePr>
        <p:xfrm>
          <a:off x="539750" y="1752600"/>
          <a:ext cx="8064500" cy="4591050"/>
        </p:xfrm>
        <a:graphic>
          <a:graphicData uri="http://schemas.openxmlformats.org/drawingml/2006/table">
            <a:tbl>
              <a:tblPr/>
              <a:tblGrid>
                <a:gridCol w="518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98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endParaRPr kumimoji="0" lang="ru-RU" alt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2015 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2016 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5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Общий план целевого приема (чел.)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186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1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Выполнение плана целевого приема в %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91,0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90,0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1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План целевого приема по Тверской области (чел.)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1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Выполнение плана целевого приема в % по Тверской области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100,0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97,5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A4A913E3-219E-48C6-96E2-A14E78614C7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13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ru-RU" sz="28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Прием 20</a:t>
            </a:r>
            <a:r>
              <a:rPr lang="en-US" altLang="ru-RU" sz="28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1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6 г.</a:t>
            </a:r>
            <a:br>
              <a:rPr lang="ru-RU" altLang="ru-RU" sz="2800" b="1" dirty="0" smtClean="0">
                <a:solidFill>
                  <a:srgbClr val="FFCC00"/>
                </a:solidFill>
                <a:latin typeface="Tahoma" panose="020B0604030504040204" pitchFamily="34" charset="0"/>
              </a:rPr>
            </a:br>
            <a:r>
              <a:rPr lang="ru-RU" altLang="ru-RU" sz="28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Количество российских студентов, зачисленных на договорной основе</a:t>
            </a:r>
          </a:p>
        </p:txBody>
      </p:sp>
      <p:graphicFrame>
        <p:nvGraphicFramePr>
          <p:cNvPr id="8240" name="Group 48"/>
          <p:cNvGraphicFramePr>
            <a:graphicFrameLocks noGrp="1"/>
          </p:cNvGraphicFramePr>
          <p:nvPr>
            <p:ph sz="half" idx="1"/>
          </p:nvPr>
        </p:nvGraphicFramePr>
        <p:xfrm>
          <a:off x="719138" y="2205038"/>
          <a:ext cx="7813675" cy="2992438"/>
        </p:xfrm>
        <a:graphic>
          <a:graphicData uri="http://schemas.openxmlformats.org/drawingml/2006/table">
            <a:tbl>
              <a:tblPr/>
              <a:tblGrid>
                <a:gridCol w="4717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8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Специальность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2015 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2016 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9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Лечебное дело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Стоматология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Педиатрия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1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Фармация (очная форма)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23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 </a:t>
                      </a: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Всего: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158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142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B1BD969A-F931-4489-83CC-F1354C558083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14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Прием 20</a:t>
            </a:r>
            <a:r>
              <a:rPr lang="en-US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1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6 </a:t>
            </a: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г.</a:t>
            </a:r>
            <a:b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</a:b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Количество 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студентов</a:t>
            </a: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, зачисленных на 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бюджетной  </a:t>
            </a: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основе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7224" name="Group 56"/>
          <p:cNvGraphicFramePr>
            <a:graphicFrameLocks noGrp="1"/>
          </p:cNvGraphicFramePr>
          <p:nvPr>
            <p:ph sz="half" idx="1"/>
          </p:nvPr>
        </p:nvGraphicFramePr>
        <p:xfrm>
          <a:off x="457200" y="1893888"/>
          <a:ext cx="8293100" cy="3767136"/>
        </p:xfrm>
        <a:graphic>
          <a:graphicData uri="http://schemas.openxmlformats.org/drawingml/2006/table">
            <a:tbl>
              <a:tblPr/>
              <a:tblGrid>
                <a:gridCol w="5235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4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Специальность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5</a:t>
                      </a: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</a:t>
                      </a: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Лечебное дело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145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145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7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Стоматология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70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7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Педиатрия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296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Фармация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5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ВСЕГО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337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332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AD612E91-4819-4DC0-BD6E-D42FE730C024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15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Прием 20</a:t>
            </a:r>
            <a:r>
              <a:rPr lang="en-US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1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6 </a:t>
            </a: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г.</a:t>
            </a:r>
            <a:b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</a:br>
            <a:endParaRPr lang="ru-RU" altLang="ru-RU" sz="3200" dirty="0" smtClean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96875" y="1752600"/>
            <a:ext cx="8567738" cy="4419600"/>
          </a:xfrm>
        </p:spPr>
        <p:txBody>
          <a:bodyPr/>
          <a:lstStyle/>
          <a:p>
            <a:pPr marL="0" indent="0">
              <a:buFont typeface="Webdings" panose="05030102010509060703" pitchFamily="18" charset="2"/>
              <a:buNone/>
              <a:defRPr/>
            </a:pPr>
            <a:endParaRPr lang="ru-RU" sz="2400" b="1" dirty="0" smtClean="0">
              <a:solidFill>
                <a:srgbClr val="FFC000"/>
              </a:solidFill>
            </a:endParaRPr>
          </a:p>
          <a:p>
            <a:pPr marL="0" indent="0">
              <a:buFont typeface="Webdings" panose="05030102010509060703" pitchFamily="18" charset="2"/>
              <a:buNone/>
              <a:defRPr/>
            </a:pPr>
            <a:r>
              <a:rPr lang="ru-RU" sz="2600" b="1" dirty="0" smtClean="0">
                <a:solidFill>
                  <a:srgbClr val="FFC000"/>
                </a:solidFill>
              </a:rPr>
              <a:t>Численность </a:t>
            </a:r>
            <a:r>
              <a:rPr lang="ru-RU" sz="2600" b="1" dirty="0">
                <a:solidFill>
                  <a:srgbClr val="FFC000"/>
                </a:solidFill>
              </a:rPr>
              <a:t>студентов, победителей и призеров олимпиад школьников, принятых на очную форму обучения на </a:t>
            </a:r>
            <a:r>
              <a:rPr lang="ru-RU" sz="2600" b="1" dirty="0" smtClean="0">
                <a:solidFill>
                  <a:srgbClr val="FFC000"/>
                </a:solidFill>
              </a:rPr>
              <a:t>первый курс </a:t>
            </a:r>
            <a:r>
              <a:rPr lang="ru-RU" sz="2600" b="1" dirty="0">
                <a:solidFill>
                  <a:srgbClr val="FFC000"/>
                </a:solidFill>
              </a:rPr>
              <a:t>по программам бакалавриата и специалитета по специальностям и (или) направлениям подготовки, </a:t>
            </a:r>
            <a:r>
              <a:rPr lang="ru-RU" sz="2600" b="1" dirty="0" smtClean="0">
                <a:solidFill>
                  <a:srgbClr val="FFC000"/>
                </a:solidFill>
              </a:rPr>
              <a:t>соответствующим профилю </a:t>
            </a:r>
            <a:r>
              <a:rPr lang="ru-RU" sz="2600" b="1" dirty="0">
                <a:solidFill>
                  <a:srgbClr val="FFC000"/>
                </a:solidFill>
              </a:rPr>
              <a:t>олимпиады школьников, без вступительных </a:t>
            </a:r>
            <a:r>
              <a:rPr lang="ru-RU" sz="2600" b="1" dirty="0" smtClean="0">
                <a:solidFill>
                  <a:srgbClr val="FFC000"/>
                </a:solidFill>
              </a:rPr>
              <a:t>испытаний – </a:t>
            </a:r>
            <a:r>
              <a:rPr lang="ru-RU" b="1" dirty="0" smtClean="0">
                <a:solidFill>
                  <a:srgbClr val="C00000"/>
                </a:solidFill>
              </a:rPr>
              <a:t>3</a:t>
            </a:r>
          </a:p>
          <a:p>
            <a:pPr marL="0" indent="0">
              <a:buFont typeface="Webdings" panose="05030102010509060703" pitchFamily="18" charset="2"/>
              <a:buNone/>
              <a:defRPr/>
            </a:pPr>
            <a:endParaRPr lang="ru-RU" sz="2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DED2F0FC-DC33-41C4-B62B-155B3F3C7FFB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16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Прием 20</a:t>
            </a:r>
            <a:r>
              <a:rPr lang="en-US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1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6 </a:t>
            </a: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г.</a:t>
            </a:r>
            <a:b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</a:b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Аспирантура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7224" name="Group 56"/>
          <p:cNvGraphicFramePr>
            <a:graphicFrameLocks noGrp="1"/>
          </p:cNvGraphicFramePr>
          <p:nvPr>
            <p:ph sz="half" idx="1"/>
          </p:nvPr>
        </p:nvGraphicFramePr>
        <p:xfrm>
          <a:off x="457200" y="1700213"/>
          <a:ext cx="8293100" cy="4751390"/>
        </p:xfrm>
        <a:graphic>
          <a:graphicData uri="http://schemas.openxmlformats.org/drawingml/2006/table">
            <a:tbl>
              <a:tblPr/>
              <a:tblGrid>
                <a:gridCol w="5235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44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endParaRPr kumimoji="0" lang="ru-RU" alt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5</a:t>
                      </a:r>
                      <a:r>
                        <a:rPr kumimoji="0" lang="en-US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</a:t>
                      </a:r>
                      <a:r>
                        <a:rPr kumimoji="0" lang="en-US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План приема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Зачислено</a:t>
                      </a:r>
                      <a:r>
                        <a:rPr kumimoji="0" lang="en-US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: </a:t>
                      </a: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бюджет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      </a:t>
                      </a:r>
                      <a:r>
                        <a:rPr kumimoji="0" lang="ru-RU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- фундаментальная  медицина</a:t>
                      </a:r>
                      <a:endParaRPr kumimoji="0" lang="en-US" alt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         -  </a:t>
                      </a:r>
                      <a:r>
                        <a:rPr kumimoji="0" lang="ru-RU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клиническая медицина</a:t>
                      </a:r>
                      <a:endParaRPr kumimoji="0" lang="en-US" alt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         -</a:t>
                      </a:r>
                      <a:r>
                        <a:rPr kumimoji="0" lang="ru-RU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en-US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медико-профилактическое дело</a:t>
                      </a:r>
                      <a:endParaRPr kumimoji="0" lang="en-US" alt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         -  </a:t>
                      </a:r>
                      <a:r>
                        <a:rPr kumimoji="0" lang="ru-RU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биологические науки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0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111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По договору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(заочная форма)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(в т.ч. заочная форма -8)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5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Конкурс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2,3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2,4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2532274B-38C9-4319-A483-925D1AD4DA4B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17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>
                <a:solidFill>
                  <a:srgbClr val="FFCC00"/>
                </a:solidFill>
                <a:latin typeface="Tahoma" panose="020B0604030504040204" pitchFamily="34" charset="0"/>
              </a:rPr>
              <a:t>Прием </a:t>
            </a: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по программам ординатуры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7224" name="Group 56"/>
          <p:cNvGraphicFramePr>
            <a:graphicFrameLocks noGrp="1"/>
          </p:cNvGraphicFramePr>
          <p:nvPr>
            <p:ph sz="half" idx="1"/>
          </p:nvPr>
        </p:nvGraphicFramePr>
        <p:xfrm>
          <a:off x="457200" y="1700213"/>
          <a:ext cx="8293100" cy="3321051"/>
        </p:xfrm>
        <a:graphic>
          <a:graphicData uri="http://schemas.openxmlformats.org/drawingml/2006/table">
            <a:tbl>
              <a:tblPr/>
              <a:tblGrid>
                <a:gridCol w="267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223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endParaRPr kumimoji="0" lang="ru-RU" alt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5</a:t>
                      </a: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201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6</a:t>
                      </a: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</a:t>
                      </a:r>
                      <a:r>
                        <a:rPr kumimoji="0" lang="ru-RU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9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endParaRPr kumimoji="0" lang="ru-RU" alt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План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Выполнение плана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План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Выполнение плана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4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Бюджетные  места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88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5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В том числе целевой прием 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44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По договору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34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76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  Конкурс на бюджетные места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1,0 – 9,0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thic725 Bd BT"/>
                        </a:rPr>
                        <a:t>1,0 – 4,0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anose="05030102010509060703" pitchFamily="18" charset="2"/>
                        <a:buNone/>
                        <a:tabLst/>
                      </a:pP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thic725 Bd B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1100EC1E-7FB0-4E62-93C0-0CFA51B0F74F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18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Государственная итоговая аттестация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1"/>
          </p:nvPr>
        </p:nvGraphicFramePr>
        <p:xfrm>
          <a:off x="457200" y="1773238"/>
          <a:ext cx="8305799" cy="4622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5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Специальность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 допущено, чел.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Успешно прошли, чел.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</a:t>
                      </a:r>
                      <a:r>
                        <a:rPr lang="ru-RU" sz="1600" baseline="0" dirty="0" smtClean="0"/>
                        <a:t> прошли (получили «2»), </a:t>
                      </a:r>
                      <a:r>
                        <a:rPr lang="ru-RU" sz="1600" dirty="0" smtClean="0"/>
                        <a:t>чел.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Средний балл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1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Лечебное дело (граждане РФ)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152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3,8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/>
                        <a:t>Лечебное дело (иностранные граждане)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114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3,5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Педиатрия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96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4,1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Стоматология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107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3,9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Фармация (очная форма)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30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4,0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121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Фармация (заочная  фармация)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14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4,1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Программы ординатуры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110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4,5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Программы интернатуры</a:t>
                      </a:r>
                      <a:endParaRPr lang="ru-RU" sz="1600" b="1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311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baseline="0" dirty="0" smtClean="0">
                          <a:solidFill>
                            <a:srgbClr val="FFC000"/>
                          </a:solidFill>
                        </a:rPr>
                        <a:t>4,4</a:t>
                      </a:r>
                      <a:endParaRPr lang="ru-RU" sz="16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4ABE5BEB-5E39-445B-926D-EA1523693F18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19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Итоги первичной аккредитации специалистов 2016 года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</p:nvPr>
        </p:nvGraphicFramePr>
        <p:xfrm>
          <a:off x="396875" y="1752600"/>
          <a:ext cx="8366127" cy="1976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6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3456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Специальность</a:t>
                      </a:r>
                      <a:endParaRPr lang="ru-RU" sz="16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Допущено, чел.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Проходили аккредитацию, чел.</a:t>
                      </a:r>
                      <a:r>
                        <a:rPr lang="ru-RU" sz="1500" baseline="0" dirty="0" smtClean="0"/>
                        <a:t> 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Успешно прошли,  чел. 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Не прошли,</a:t>
                      </a:r>
                      <a:r>
                        <a:rPr lang="ru-RU" sz="1500" baseline="0" dirty="0" smtClean="0"/>
                        <a:t> чел.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Пере-сдача  1-го этапа 1 раз 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Пере-сдача  1-го этапа 2  раза </a:t>
                      </a:r>
                      <a:endParaRPr lang="ru-RU" sz="150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3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dirty="0" smtClean="0"/>
                        <a:t>Стоматология</a:t>
                      </a:r>
                      <a:endParaRPr lang="ru-RU" sz="1800" b="1" i="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106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106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105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1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39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dirty="0" smtClean="0"/>
                        <a:t>Фармация </a:t>
                      </a:r>
                      <a:endParaRPr lang="ru-RU" sz="1800" b="1" i="0" dirty="0"/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40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39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37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2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5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baseline="0" dirty="0" smtClean="0">
                          <a:solidFill>
                            <a:srgbClr val="FFC000"/>
                          </a:solidFill>
                        </a:rPr>
                        <a:t>-</a:t>
                      </a:r>
                      <a:endParaRPr lang="ru-RU" sz="1800" b="1" i="0" baseline="0" dirty="0">
                        <a:solidFill>
                          <a:srgbClr val="FFC000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A825958C-175F-4C2A-8BE5-3C9ACC99B6E6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2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itchFamily="34" charset="0"/>
              </a:rPr>
              <a:t>Главные события года</a:t>
            </a:r>
            <a:r>
              <a:rPr lang="ru-RU" altLang="ru-RU" b="1" dirty="0" smtClean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16113"/>
            <a:ext cx="8208963" cy="468153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Включение </a:t>
            </a:r>
            <a:r>
              <a:rPr lang="ru-RU" altLang="ru-RU" sz="2400" b="1" dirty="0"/>
              <a:t>Министерством образования и науки Российской Федерации </a:t>
            </a:r>
            <a:r>
              <a:rPr lang="ru-RU" altLang="ru-RU" sz="2400" b="1" dirty="0" smtClean="0"/>
              <a:t> Тверского ГМУ в </a:t>
            </a:r>
            <a:r>
              <a:rPr lang="ru-RU" altLang="ru-RU" sz="2400" b="1" dirty="0"/>
              <a:t>число эффективных вузов </a:t>
            </a:r>
            <a:r>
              <a:rPr lang="ru-RU" altLang="ru-RU" sz="2400" b="1" dirty="0" smtClean="0"/>
              <a:t>России</a:t>
            </a:r>
            <a:r>
              <a:rPr lang="en-US" altLang="ru-RU" sz="2400" b="1" dirty="0" smtClean="0"/>
              <a:t>;</a:t>
            </a:r>
            <a:endParaRPr lang="ru-RU" altLang="ru-RU" sz="2400" b="1" dirty="0"/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Проведение первичной аккредитации специалистов</a:t>
            </a:r>
            <a:r>
              <a:rPr lang="en-US" altLang="ru-RU" sz="2400" b="1" dirty="0" smtClean="0"/>
              <a:t>;</a:t>
            </a:r>
            <a:endParaRPr lang="ru-RU" altLang="ru-RU" sz="2400" b="1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Включение Тверского ГМУ в список ФГУ, участвующих в оказании медицинской помощи федерального уровня;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Начало оказания в университетской клинике высокотехнологической медицинской помощи</a:t>
            </a:r>
            <a:r>
              <a:rPr lang="en-US" altLang="ru-RU" sz="2400" b="1" dirty="0" smtClean="0"/>
              <a:t>;</a:t>
            </a:r>
            <a:endParaRPr lang="ru-RU" altLang="ru-RU" sz="2400" b="1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Утверждение новой редакции устава Тверского государственного медицинского университета.</a:t>
            </a:r>
          </a:p>
          <a:p>
            <a:pPr marL="0" indent="0"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None/>
              <a:defRPr/>
            </a:pPr>
            <a:endParaRPr lang="ru-RU" altLang="ru-RU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2AD7DCAA-76D7-432C-837B-A819857BF22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20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Качество бюджетного приема в медицинские вузы 2016 года</a:t>
            </a:r>
            <a:endParaRPr lang="ru-RU" altLang="ru-RU" sz="3200" dirty="0" smtClean="0">
              <a:effectLst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1"/>
          </p:nvPr>
        </p:nvGraphicFramePr>
        <p:xfrm>
          <a:off x="395288" y="1600200"/>
          <a:ext cx="8367712" cy="5110208"/>
        </p:xfrm>
        <a:graphic>
          <a:graphicData uri="http://schemas.openxmlformats.org/drawingml/2006/table">
            <a:tbl>
              <a:tblPr/>
              <a:tblGrid>
                <a:gridCol w="504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8F8F8"/>
                        </a:solidFill>
                        <a:effectLst/>
                        <a:latin typeface="Gothic725 Bd BT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1919"/>
                          </a:solidFill>
                          <a:effectLst/>
                          <a:latin typeface="Gothic725 Bd BT"/>
                        </a:rPr>
                        <a:t>Наименование вуза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1919"/>
                          </a:solidFill>
                          <a:effectLst/>
                          <a:latin typeface="Gothic725 Bd BT"/>
                        </a:rPr>
                        <a:t>Средний балл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1.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Первый гос. московский медицинский университет им. И.М. Сеченова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82.5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2.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Первый Санкт-Петербургский гос. медицинский ун-т. им. И.П. Павлова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82.0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3.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Российский национальный исследовательский медицинский ун-т. им. Н.И. Пирогова, г. Москва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81.7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4.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Санкт-Петербургский гос. педиатрический медицинский университет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81.4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1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5.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Северо-Западный гос. медицинский университет  им. И.И.Мечникова, г. Санкт-Петербург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80.5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6.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Кубанский гос. медицинский университет, г. Краснодар 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79.5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7.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Казанский гос. медицинский университет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79.0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</a:rPr>
                        <a:t>8.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Тверской гос. медицинский университет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78.0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53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Gothic725 Bd B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</a:t>
                      </a: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13131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Санкт-Петербургская гос. химико-фармацевтическая академия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Gothic725 Bd BT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othic725 Bd BT"/>
                          <a:cs typeface="Times New Roman" panose="02020603050405020304" pitchFamily="18" charset="0"/>
                        </a:rPr>
                        <a:t>77.9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Gothic725 Bd B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091" marB="380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Воспитательная работа </a:t>
            </a:r>
            <a:endParaRPr lang="ru-RU" altLang="ru-RU" sz="3200" dirty="0" smtClean="0">
              <a:effectLst/>
            </a:endParaRPr>
          </a:p>
        </p:txBody>
      </p:sp>
      <p:sp>
        <p:nvSpPr>
          <p:cNvPr id="4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9EBB980B-4AEE-4046-B06A-84FA22451CD6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21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39750" y="1700213"/>
            <a:ext cx="8208963" cy="4608512"/>
          </a:xfrm>
          <a:prstGeom prst="rect">
            <a:avLst/>
          </a:prstGeom>
          <a:noFill/>
          <a:ln>
            <a:noFill/>
          </a:ln>
          <a:effectLst>
            <a:outerShdw dist="12700" dir="5400000" algn="ctr" rotWithShape="0">
              <a:schemeClr val="bg2">
                <a:alpha val="50000"/>
              </a:schemeClr>
            </a:outerShdw>
          </a:effectLst>
          <a:extLst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ebdings" panose="05030102010509060703" pitchFamily="18" charset="2"/>
              <a:buChar char="¿"/>
              <a:defRPr sz="3200">
                <a:solidFill>
                  <a:schemeClr val="tx1"/>
                </a:solidFill>
                <a:latin typeface="Gothic725 Bd BT"/>
              </a:defRPr>
            </a:lvl1pPr>
            <a:lvl2pPr marL="952500" indent="-387350">
              <a:spcBef>
                <a:spcPct val="20000"/>
              </a:spcBef>
              <a:buClr>
                <a:schemeClr val="accent1"/>
              </a:buClr>
              <a:buFont typeface="Webdings" panose="05030102010509060703" pitchFamily="18" charset="2"/>
              <a:buChar char="Â"/>
              <a:defRPr sz="2800">
                <a:solidFill>
                  <a:schemeClr val="tx1"/>
                </a:solidFill>
                <a:latin typeface="Gothic725 Bd BT"/>
              </a:defRPr>
            </a:lvl2pPr>
            <a:lvl3pPr marL="1327150" indent="-184150">
              <a:spcBef>
                <a:spcPct val="20000"/>
              </a:spcBef>
              <a:buClr>
                <a:schemeClr val="accent1"/>
              </a:buClr>
              <a:buFont typeface="Webdings" panose="05030102010509060703" pitchFamily="18" charset="2"/>
              <a:buChar char="Í"/>
              <a:defRPr sz="2400">
                <a:solidFill>
                  <a:schemeClr val="tx1"/>
                </a:solidFill>
                <a:latin typeface="Gothic725 Bd BT"/>
              </a:defRPr>
            </a:lvl3pPr>
            <a:lvl4pPr marL="1905000" indent="-3873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1"/>
              <a:defRPr sz="2000">
                <a:solidFill>
                  <a:schemeClr val="tx1"/>
                </a:solidFill>
                <a:latin typeface="Gothic725 Bd BT"/>
              </a:defRPr>
            </a:lvl4pPr>
            <a:lvl5pPr marL="23812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0"/>
              <a:defRPr sz="2000">
                <a:solidFill>
                  <a:schemeClr val="tx1"/>
                </a:solidFill>
                <a:latin typeface="Gothic725 Bd BT"/>
              </a:defRPr>
            </a:lvl5pPr>
            <a:lvl6pPr marL="2838450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0"/>
              <a:defRPr sz="2000">
                <a:solidFill>
                  <a:schemeClr val="tx1"/>
                </a:solidFill>
                <a:latin typeface="Gothic725 Bd BT"/>
              </a:defRPr>
            </a:lvl6pPr>
            <a:lvl7pPr marL="3295650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0"/>
              <a:defRPr sz="2000">
                <a:solidFill>
                  <a:schemeClr val="tx1"/>
                </a:solidFill>
                <a:latin typeface="Gothic725 Bd BT"/>
              </a:defRPr>
            </a:lvl7pPr>
            <a:lvl8pPr marL="3752850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0"/>
              <a:defRPr sz="2000">
                <a:solidFill>
                  <a:schemeClr val="tx1"/>
                </a:solidFill>
                <a:latin typeface="Gothic725 Bd BT"/>
              </a:defRPr>
            </a:lvl8pPr>
            <a:lvl9pPr marL="4210050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0"/>
              <a:defRPr sz="2000">
                <a:solidFill>
                  <a:schemeClr val="tx1"/>
                </a:solidFill>
                <a:latin typeface="Gothic725 Bd BT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None/>
              <a:defRPr/>
            </a:pPr>
            <a:r>
              <a:rPr kumimoji="0" lang="ru-RU" altLang="ru-RU" sz="240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</a:rPr>
              <a:t>В 2015</a:t>
            </a:r>
            <a:r>
              <a:rPr kumimoji="0" lang="en-US" altLang="ru-RU" sz="240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</a:rPr>
              <a:t>/2016 </a:t>
            </a:r>
            <a:r>
              <a:rPr kumimoji="0" lang="ru-RU" altLang="ru-RU" sz="240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</a:rPr>
              <a:t>учебном году проведено более 30 мероприятий</a:t>
            </a:r>
          </a:p>
          <a:p>
            <a:pPr eaLnBrk="1" hangingPunct="1">
              <a:lnSpc>
                <a:spcPct val="90000"/>
              </a:lnSpc>
              <a:buClr>
                <a:srgbClr val="FFCC00"/>
              </a:buClr>
              <a:buSzPct val="110000"/>
              <a:buFont typeface="Webdings" panose="05030102010509060703" pitchFamily="18" charset="2"/>
              <a:buNone/>
              <a:defRPr/>
            </a:pPr>
            <a:r>
              <a:rPr kumimoji="0" lang="ru-RU" altLang="ru-RU" sz="240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</a:rPr>
              <a:t>Наиболее значимые</a:t>
            </a:r>
            <a:r>
              <a:rPr kumimoji="0" lang="en-US" altLang="ru-RU" sz="2400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kumimoji="0" lang="ru-RU" altLang="ru-RU" sz="1600" i="0" dirty="0" smtClean="0"/>
              <a:t>Участие в Межрегиональном форуме организаторов студенческого донорского движения «Движение жизни»</a:t>
            </a:r>
            <a:r>
              <a:rPr kumimoji="0" lang="en-US" altLang="ru-RU" sz="1600" i="0" dirty="0" smtClean="0"/>
              <a:t>;</a:t>
            </a:r>
          </a:p>
          <a:p>
            <a:pPr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1600" i="0" dirty="0" smtClean="0"/>
              <a:t>Чемпионат мира по летнему полиатлону (пятиборье) – 2-е место</a:t>
            </a:r>
            <a:r>
              <a:rPr lang="en-US" altLang="ru-RU" sz="1600" i="0" dirty="0" smtClean="0"/>
              <a:t>;</a:t>
            </a:r>
          </a:p>
          <a:p>
            <a:pPr>
              <a:buClr>
                <a:srgbClr val="FFC000"/>
              </a:buClr>
              <a:buFont typeface="Gothic725 Bd BT"/>
              <a:buAutoNum type="arabicPeriod"/>
              <a:defRPr/>
            </a:pPr>
            <a:r>
              <a:rPr lang="ru-RU" altLang="ru-RU" sz="1600" i="0" dirty="0" smtClean="0"/>
              <a:t>VI открытый Кубок Губернатора Тверской области по интеллектуальным играм</a:t>
            </a:r>
            <a:r>
              <a:rPr lang="en-US" altLang="ru-RU" sz="1600" i="0" dirty="0" smtClean="0"/>
              <a:t>;</a:t>
            </a:r>
            <a:endParaRPr lang="ru-RU" altLang="ru-RU" sz="1600" i="0" dirty="0" smtClean="0"/>
          </a:p>
          <a:p>
            <a:pPr>
              <a:buClr>
                <a:srgbClr val="FFC000"/>
              </a:buClr>
              <a:buFont typeface="Gothic725 Bd BT"/>
              <a:buAutoNum type="arabicPeriod"/>
              <a:defRPr/>
            </a:pPr>
            <a:r>
              <a:rPr lang="ru-RU" altLang="ru-RU" sz="1600" i="0" dirty="0" smtClean="0"/>
              <a:t>Участие в региональном этапе всероссийской акции «Кросс Наций 2015» в г. Твери</a:t>
            </a:r>
            <a:r>
              <a:rPr lang="en-US" altLang="ru-RU" sz="1600" i="0" dirty="0" smtClean="0"/>
              <a:t>;</a:t>
            </a:r>
            <a:endParaRPr lang="ru-RU" altLang="ru-RU" sz="1600" i="0" dirty="0" smtClean="0"/>
          </a:p>
          <a:p>
            <a:pPr>
              <a:buClr>
                <a:srgbClr val="FFC000"/>
              </a:buClr>
              <a:buFont typeface="Gothic725 Bd BT"/>
              <a:buAutoNum type="arabicPeriod"/>
              <a:defRPr/>
            </a:pPr>
            <a:r>
              <a:rPr lang="ru-RU" altLang="ru-RU" sz="1600" i="0" dirty="0" smtClean="0"/>
              <a:t>Участие в </a:t>
            </a:r>
            <a:r>
              <a:rPr lang="en-US" altLang="ru-RU" sz="1600" i="0" dirty="0" smtClean="0"/>
              <a:t>I</a:t>
            </a:r>
            <a:r>
              <a:rPr lang="ru-RU" altLang="ru-RU" sz="1600" i="0" dirty="0" smtClean="0"/>
              <a:t> Всероссийском семинаре-совещании руководителей патриотических объединений России</a:t>
            </a:r>
            <a:r>
              <a:rPr lang="en-US" altLang="ru-RU" sz="1600" i="0" dirty="0" smtClean="0"/>
              <a:t>;</a:t>
            </a:r>
            <a:endParaRPr lang="ru-RU" altLang="ru-RU" sz="1600" i="0" dirty="0" smtClean="0"/>
          </a:p>
          <a:p>
            <a:pPr>
              <a:buClr>
                <a:srgbClr val="FFC000"/>
              </a:buClr>
              <a:buFont typeface="Gothic725 Bd BT"/>
              <a:buAutoNum type="arabicPeriod"/>
              <a:defRPr/>
            </a:pPr>
            <a:r>
              <a:rPr lang="ru-RU" altLang="ru-RU" sz="1600" i="0" dirty="0" smtClean="0"/>
              <a:t>IV заключительный этап Всероссийского межвузовского студенческого проекта «Никто не забыт, ничто не забыто» - фестиваль военной песни «На безымянной высоте», посвященный 70-летию Победы в Великой Отечественной войне</a:t>
            </a:r>
            <a:endParaRPr kumimoji="0" lang="ru-RU" altLang="ru-RU" sz="1600" i="0" dirty="0" smtClean="0"/>
          </a:p>
          <a:p>
            <a:pPr eaLnBrk="1" hangingPunct="1">
              <a:lnSpc>
                <a:spcPct val="90000"/>
              </a:lnSpc>
              <a:buClr>
                <a:srgbClr val="FFC000"/>
              </a:buClr>
              <a:buSzPct val="110000"/>
              <a:buFont typeface="Webdings" panose="05030102010509060703" pitchFamily="18" charset="2"/>
              <a:buNone/>
              <a:defRPr/>
            </a:pPr>
            <a:endParaRPr kumimoji="0" lang="ru-RU" altLang="ru-RU" sz="2400" i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C9457B45-D63B-40B2-A137-CA847C9EFE18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22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5400" b="1" dirty="0" smtClean="0">
                <a:solidFill>
                  <a:srgbClr val="FFCC00"/>
                </a:solidFill>
                <a:latin typeface="Tahoma" pitchFamily="34" charset="0"/>
              </a:rPr>
              <a:t>НАУЧНАЯ  ДЕЯТЕЛЬНОСТЬ</a:t>
            </a:r>
            <a:r>
              <a:rPr lang="ru-RU" altLang="ru-RU" sz="6600" b="1" dirty="0" smtClean="0">
                <a:solidFill>
                  <a:srgbClr val="FFCC00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95A6811A-1CB1-4064-87D3-737E99B9BB03}" type="slidenum">
              <a:rPr kumimoji="0" lang="ru-RU" altLang="ru-RU" sz="1400" b="0" i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23</a:t>
            </a:fld>
            <a:endParaRPr kumimoji="0" lang="ru-RU" altLang="ru-RU" sz="1400" b="0" i="0" dirty="0" smtClean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Научная  деятельность</a:t>
            </a:r>
          </a:p>
        </p:txBody>
      </p:sp>
      <p:pic>
        <p:nvPicPr>
          <p:cNvPr id="52228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213"/>
            <a:ext cx="83058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1AC445B2-2759-4631-B1A8-6257198264B6}" type="slidenum">
              <a:rPr kumimoji="0" lang="ru-RU" altLang="ru-RU" sz="1400" b="0" i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24</a:t>
            </a:fld>
            <a:endParaRPr kumimoji="0" lang="ru-RU" altLang="ru-RU" sz="1400" b="0" i="0" dirty="0" smtClean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Научная  деятельность</a:t>
            </a:r>
          </a:p>
        </p:txBody>
      </p:sp>
      <p:pic>
        <p:nvPicPr>
          <p:cNvPr id="54276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3238"/>
            <a:ext cx="8305800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C0BB9C58-618C-402D-BF1D-B62C58DE37D7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25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Научная  деятельность</a:t>
            </a:r>
          </a:p>
        </p:txBody>
      </p:sp>
      <p:graphicFrame>
        <p:nvGraphicFramePr>
          <p:cNvPr id="96260" name="Group 4"/>
          <p:cNvGraphicFramePr>
            <a:graphicFrameLocks noGrp="1"/>
          </p:cNvGraphicFramePr>
          <p:nvPr/>
        </p:nvGraphicFramePr>
        <p:xfrm>
          <a:off x="250825" y="1709738"/>
          <a:ext cx="8785225" cy="4729160"/>
        </p:xfrm>
        <a:graphic>
          <a:graphicData uri="http://schemas.openxmlformats.org/drawingml/2006/table">
            <a:tbl>
              <a:tblPr/>
              <a:tblGrid>
                <a:gridCol w="64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3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69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9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900" spc="-1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Количество цитирований публикаций, изданных за последние 5 лет, индексируемых в информационно‐аналитической  системе научного цитирования Web of Science в расчете на 100 НПР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05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9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algn="l"/>
                      <a:r>
                        <a:rPr lang="ru-RU" sz="1500" b="1" i="0" u="none" strike="noStrike" kern="900" spc="-100" baseline="0" dirty="0" smtClean="0">
                          <a:latin typeface="+mj-lt"/>
                        </a:rPr>
                        <a:t>Количество цитирований публикаций, изданных за последние 5 лет, индексируемых в информационно‐аналитической системе научного цитирования Scopus в расчете на 100 НПР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5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algn="l"/>
                      <a:r>
                        <a:rPr lang="ru-RU" sz="1500" b="1" i="0" u="none" strike="noStrike" kern="900" spc="-100" baseline="0" dirty="0" smtClean="0">
                          <a:latin typeface="+mj-lt"/>
                        </a:rPr>
                        <a:t>Количество цитирований публикаций, изданных за последние 5 лет, индексируемых в Российском индексе научного цитирования (далее – РИНЦ) в расчете на 100 НПР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984,12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9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algn="l"/>
                      <a:r>
                        <a:rPr lang="ru-RU" sz="1500" b="1" i="0" u="none" strike="noStrike" kern="900" spc="-100" baseline="0" dirty="0" smtClean="0">
                          <a:latin typeface="+mj-lt"/>
                        </a:rPr>
                        <a:t>Число публикаций организации, индексируемых в  информационно‐ аналитической системе научного цитирования Web of Science, в расчете на 100 НПР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2,76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4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2.5</a:t>
                      </a:r>
                      <a:endParaRPr kumimoji="1" lang="ru-RU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900" spc="-1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Число публикаций организации, индексируемых в  информационно‐ аналитической системе научного цитирования Scopus, в расчете на 100 НПР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kumimoji="1" lang="en-US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8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6</a:t>
                      </a:r>
                      <a:endParaRPr kumimoji="1" lang="ru-RU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1200" spc="-1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Число публикаций организации, индексируемых в информационно‐ аналитической системе научного цитирования РИНЦ, в расчете на 100 НПР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</a:t>
                      </a:r>
                      <a:r>
                        <a:rPr kumimoji="1" lang="en-US" altLang="ru-RU" sz="20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20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</a:t>
                      </a:r>
                      <a:endParaRPr kumimoji="1" lang="en-US" altLang="ru-RU" sz="20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358" name="Овал 5"/>
          <p:cNvSpPr>
            <a:spLocks noChangeArrowheads="1"/>
          </p:cNvSpPr>
          <p:nvPr/>
        </p:nvSpPr>
        <p:spPr bwMode="auto">
          <a:xfrm>
            <a:off x="7696200" y="5732463"/>
            <a:ext cx="979488" cy="433387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FE979D8E-89F8-4EE9-8265-BE9482EF214F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26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Научная  деятельность</a:t>
            </a:r>
          </a:p>
        </p:txBody>
      </p:sp>
      <p:graphicFrame>
        <p:nvGraphicFramePr>
          <p:cNvPr id="100393" name="Group 41"/>
          <p:cNvGraphicFramePr>
            <a:graphicFrameLocks noGrp="1"/>
          </p:cNvGraphicFramePr>
          <p:nvPr/>
        </p:nvGraphicFramePr>
        <p:xfrm>
          <a:off x="473075" y="1700213"/>
          <a:ext cx="8442325" cy="4692649"/>
        </p:xfrm>
        <a:graphic>
          <a:graphicData uri="http://schemas.openxmlformats.org/drawingml/2006/table">
            <a:tbl>
              <a:tblPr/>
              <a:tblGrid>
                <a:gridCol w="826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9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97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№ п/п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34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7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Общий объем научно‐исследовательских и опытно‐конструкторских работ (далее – НИОКР)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rgbClr val="FFCC00"/>
                          </a:solidFill>
                          <a:latin typeface="+mj-lt"/>
                          <a:ea typeface="+mn-ea"/>
                          <a:cs typeface="+mn-cs"/>
                        </a:rPr>
                        <a:t>37 115,0 тыс. руб.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8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 доходов от НИОКР в общих доходах образовательной организации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i="0" u="none" strike="noStrike" kern="1200" baseline="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4,14%</a:t>
                      </a:r>
                      <a:endParaRPr kumimoji="1" lang="en-US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0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2.9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 НИОКР, выполненных собственными силами (без привлечения соисполнителей), в общих доходах образовательной организации от НИОКР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83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2.10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Доходы от НИОКР (за исключением средств бюджетов бюджетной системы Российской Федерации, государственных фондов поддержки науки) в расчете на одного НПР 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rgbClr val="FFCC00"/>
                          </a:solidFill>
                          <a:latin typeface="+mj-lt"/>
                          <a:ea typeface="+mn-ea"/>
                          <a:cs typeface="+mn-cs"/>
                        </a:rPr>
                        <a:t>69,38 тыс. руб.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6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2.11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Количество лицензионных соглашений</a:t>
                      </a:r>
                      <a:endParaRPr kumimoji="1" lang="ru-RU" alt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en-US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8402" name="Овал 2"/>
          <p:cNvSpPr>
            <a:spLocks noChangeArrowheads="1"/>
          </p:cNvSpPr>
          <p:nvPr/>
        </p:nvSpPr>
        <p:spPr bwMode="auto">
          <a:xfrm>
            <a:off x="7380288" y="3284538"/>
            <a:ext cx="863600" cy="4318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5D22E0C6-AAE1-48C6-AD86-CEF4B77EC4CD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27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Научная  деятельность</a:t>
            </a:r>
          </a:p>
        </p:txBody>
      </p:sp>
      <p:graphicFrame>
        <p:nvGraphicFramePr>
          <p:cNvPr id="102537" name="Group 137"/>
          <p:cNvGraphicFramePr>
            <a:graphicFrameLocks noGrp="1"/>
          </p:cNvGraphicFramePr>
          <p:nvPr/>
        </p:nvGraphicFramePr>
        <p:xfrm>
          <a:off x="395288" y="1600200"/>
          <a:ext cx="8520112" cy="4718050"/>
        </p:xfrm>
        <a:graphic>
          <a:graphicData uri="http://schemas.openxmlformats.org/drawingml/2006/table">
            <a:tbl>
              <a:tblPr/>
              <a:tblGrid>
                <a:gridCol w="631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6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№ п/п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46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2.12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 средств, полученных образовательной организацией от использования результатов интеллектуальной деятельности, в общих доходах образовательной организации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2.13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 численности НПР без ученой степени – до 30 лет, кандидатов наук – до 35 лет, докторов наук – до 40 лет, в общей численности НПР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17,30%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99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2.14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 научно‐педагогических работников, защитивших кандидатские и докторские диссертации за отчетный период в общей численности НПР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baseline="0" dirty="0" smtClean="0">
                          <a:solidFill>
                            <a:srgbClr val="FFCC00"/>
                          </a:solidFill>
                          <a:latin typeface="+mj-lt"/>
                          <a:ea typeface="+mn-ea"/>
                          <a:cs typeface="+mn-cs"/>
                        </a:rPr>
                        <a:t>1,32%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2.15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научных журналов, в том числе электронных, издаваемых вузом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4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2.16</a:t>
                      </a:r>
                      <a:endParaRPr kumimoji="1" lang="en-US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полученных грантов за отчетный год в расчете на 100 НПР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2,95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0450" name="Овал 1"/>
          <p:cNvSpPr>
            <a:spLocks noChangeArrowheads="1"/>
          </p:cNvSpPr>
          <p:nvPr/>
        </p:nvSpPr>
        <p:spPr bwMode="auto">
          <a:xfrm>
            <a:off x="7596188" y="2708275"/>
            <a:ext cx="720725" cy="5048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43000">
              <a:schemeClr val="bg1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BE5DDA83-1B79-48FA-AC14-B7D876873083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28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Привлеченные средства,  в тыс. руб.</a:t>
            </a:r>
          </a:p>
        </p:txBody>
      </p:sp>
      <p:graphicFrame>
        <p:nvGraphicFramePr>
          <p:cNvPr id="2" name="Диаграмма 15"/>
          <p:cNvGraphicFramePr>
            <a:graphicFrameLocks/>
          </p:cNvGraphicFramePr>
          <p:nvPr/>
        </p:nvGraphicFramePr>
        <p:xfrm>
          <a:off x="406400" y="1463675"/>
          <a:ext cx="8458200" cy="491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9D8D9255-2846-4B3B-9368-3E69D6239D8D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29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6250"/>
            <a:ext cx="8458200" cy="79216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200" b="1" dirty="0" smtClean="0">
                <a:solidFill>
                  <a:srgbClr val="FFCC00"/>
                </a:solidFill>
                <a:effectLst/>
              </a:rPr>
              <a:t>Динамика</a:t>
            </a:r>
            <a:r>
              <a:rPr lang="ru-RU" altLang="ru-RU" sz="2200" b="1" dirty="0" smtClean="0">
                <a:solidFill>
                  <a:srgbClr val="FFCC00"/>
                </a:solidFill>
              </a:rPr>
              <a:t> </a:t>
            </a:r>
            <a:r>
              <a:rPr lang="ru-RU" sz="2200" b="1" dirty="0" smtClean="0">
                <a:solidFill>
                  <a:srgbClr val="FFC000"/>
                </a:solidFill>
                <a:effectLst/>
              </a:rPr>
              <a:t>научно-исследовательских</a:t>
            </a:r>
            <a:r>
              <a:rPr lang="ru-RU" sz="2200" b="1" dirty="0">
                <a:solidFill>
                  <a:srgbClr val="FFC000"/>
                </a:solidFill>
                <a:effectLst/>
              </a:rPr>
              <a:t>, опытно-конструкторских и технологических работ с учетом </a:t>
            </a:r>
            <a:r>
              <a:rPr lang="ru-RU" sz="2200" b="1" dirty="0" smtClean="0">
                <a:solidFill>
                  <a:srgbClr val="FFC000"/>
                </a:solidFill>
                <a:effectLst/>
              </a:rPr>
              <a:t>всех источников финансирования, в тыс.руб</a:t>
            </a:r>
            <a:r>
              <a:rPr lang="ru-RU" altLang="ru-RU" sz="2800" b="1" dirty="0" smtClean="0">
                <a:solidFill>
                  <a:srgbClr val="FFC000"/>
                </a:solidFill>
                <a:latin typeface="Tahoma" panose="020B0604030504040204" pitchFamily="34" charset="0"/>
              </a:rPr>
              <a:t>.</a:t>
            </a:r>
            <a:r>
              <a:rPr lang="ru-RU" altLang="ru-RU" sz="3200" b="1" dirty="0" smtClean="0">
                <a:solidFill>
                  <a:srgbClr val="FFC000"/>
                </a:solidFill>
                <a:latin typeface="Tahoma" panose="020B0604030504040204" pitchFamily="34" charset="0"/>
              </a:rPr>
              <a:t> </a:t>
            </a:r>
          </a:p>
        </p:txBody>
      </p:sp>
      <p:graphicFrame>
        <p:nvGraphicFramePr>
          <p:cNvPr id="2" name="Диаграмма 5"/>
          <p:cNvGraphicFramePr>
            <a:graphicFrameLocks/>
          </p:cNvGraphicFramePr>
          <p:nvPr/>
        </p:nvGraphicFramePr>
        <p:xfrm>
          <a:off x="395288" y="1700213"/>
          <a:ext cx="828040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3BC62AB7-A157-4F94-B6BA-0C03426B05A5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3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Основные документы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Информационно-аналитические материалы по мониторингу эффективности деятельности за 2015 год</a:t>
            </a:r>
            <a:r>
              <a:rPr lang="en-US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Годовой отчет о выполнении государственного задания за 2015 год;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мероприятий («дорожная карта») структурных изменений,  направленных на повышение эффективности  образования, науки и  здраво-охранения  в Тверском ГМУ на период  2013-2018 гг.</a:t>
            </a:r>
            <a:r>
              <a:rPr lang="en-US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целевых показателей деятельности вуза в 2015-2016 учебном году</a:t>
            </a:r>
            <a:r>
              <a:rPr lang="en-US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Годовой отчет ректора перед Министерством здравоохранения Российской Федерации (состоялся 11 июля 2016 г.)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endParaRPr lang="ru-RU" altLang="ru-RU" sz="2800" dirty="0" smtClean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53E2214B-F156-4538-822F-D4A4F456D40D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30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FFC000"/>
                </a:solidFill>
                <a:effectLst/>
              </a:rPr>
              <a:t>Средства, полученные вузом от управления объектами  интеллектуальной собственности,</a:t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 в тыс. руб.</a:t>
            </a:r>
            <a:endParaRPr lang="ru-RU" altLang="ru-RU" sz="32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5"/>
          <p:cNvGraphicFramePr>
            <a:graphicFrameLocks/>
          </p:cNvGraphicFramePr>
          <p:nvPr/>
        </p:nvGraphicFramePr>
        <p:xfrm>
          <a:off x="361950" y="1677988"/>
          <a:ext cx="8496300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973EE754-FB90-4D08-BEEC-BB32C8D7060B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31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800" b="1" dirty="0">
                <a:solidFill>
                  <a:srgbClr val="FFCC00"/>
                </a:solidFill>
                <a:effectLst/>
              </a:rPr>
              <a:t>Количество полученных </a:t>
            </a:r>
            <a:r>
              <a:rPr lang="ru-RU" sz="2800" b="1" dirty="0" smtClean="0">
                <a:solidFill>
                  <a:srgbClr val="FFCC00"/>
                </a:solidFill>
                <a:effectLst/>
              </a:rPr>
              <a:t>грантов  </a:t>
            </a:r>
            <a:endParaRPr lang="ru-RU" altLang="ru-RU" sz="2800" b="1" dirty="0" smtClean="0">
              <a:solidFill>
                <a:srgbClr val="FFCC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/>
        </p:nvGraphicFramePr>
        <p:xfrm>
          <a:off x="611188" y="1844675"/>
          <a:ext cx="8137525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7E60F49A-73CE-4BD1-A76C-09F265693CA2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32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цитирований статей в индексируемой системе цитирования Web of Science в расчете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на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100 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5"/>
          <p:cNvGraphicFramePr>
            <a:graphicFrameLocks/>
          </p:cNvGraphicFramePr>
          <p:nvPr/>
        </p:nvGraphicFramePr>
        <p:xfrm>
          <a:off x="361950" y="1677988"/>
          <a:ext cx="8496300" cy="452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47"/>
            </a:gs>
            <a:gs pos="1600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0D97072F-C1E2-434D-8E35-AF104D8D1764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33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цитирований статей в индексируемой системе цитирования Scopus в расчете на 100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44D9079B-BC51-416D-B363-3DAD7C8DACC6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34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цитирований статей в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Российском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индексе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научного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цитирования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(РИНЦ)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в расчете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/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на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100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FA6291BD-C396-4AA4-A557-0F3C866169D2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35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статей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в </a:t>
            </a:r>
            <a:r>
              <a:rPr lang="en-US" sz="2400" b="1" dirty="0" smtClean="0">
                <a:solidFill>
                  <a:srgbClr val="FFC000"/>
                </a:solidFill>
                <a:effectLst/>
              </a:rPr>
              <a:t>Web of Science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, </a:t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в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расчете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 на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100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3E5FE05E-60B3-4DB7-A728-CCA235F9BEAF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36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статей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в </a:t>
            </a:r>
            <a:r>
              <a:rPr lang="en-US" sz="2400" b="1" dirty="0" smtClean="0">
                <a:solidFill>
                  <a:srgbClr val="FFC000"/>
                </a:solidFill>
                <a:effectLst/>
              </a:rPr>
              <a:t>Scopus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, </a:t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в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расчете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 на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100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3A5BC26A-B60E-41A5-B264-BF6793C031CC}" type="slidenum">
              <a:rPr kumimoji="0" lang="ru-RU" altLang="ru-RU" sz="1400" b="0" i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37</a:t>
            </a:fld>
            <a:endParaRPr kumimoji="0" lang="ru-RU" altLang="ru-RU" sz="1400" b="0" i="0" dirty="0" smtClean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/>
              </a:rPr>
              <a:t>Количество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статей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в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РИНЦ, </a:t>
            </a:r>
            <a:br>
              <a:rPr lang="ru-RU" sz="2400" b="1" dirty="0" smtClean="0">
                <a:solidFill>
                  <a:srgbClr val="FFC000"/>
                </a:solidFill>
                <a:effectLst/>
              </a:rPr>
            </a:br>
            <a:r>
              <a:rPr lang="ru-RU" sz="2400" b="1" dirty="0" smtClean="0">
                <a:solidFill>
                  <a:srgbClr val="FFC000"/>
                </a:solidFill>
                <a:effectLst/>
              </a:rPr>
              <a:t>в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расчете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 на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100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НПР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0039913D-7A5F-4982-90A5-E2218E042EC0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38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2800" b="1" smtClean="0">
                <a:solidFill>
                  <a:srgbClr val="FFC000"/>
                </a:solidFill>
                <a:effectLst/>
              </a:rPr>
              <a:t>Количество лицензионных соглашений</a:t>
            </a:r>
            <a:endParaRPr lang="ru-RU" altLang="ru-RU" sz="2800" smtClean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C096CFDE-B3BD-40B0-B0EC-F7AEC50C32AE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39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2400" b="1" smtClean="0">
                <a:solidFill>
                  <a:srgbClr val="FFC000"/>
                </a:solidFill>
                <a:effectLst/>
              </a:rPr>
              <a:t>Удельный вес численности НПР без ученой степени до 30 лет, кандидатов наук - до 35 лет, докторов наук- до 40 лет, в общей численности НПР</a:t>
            </a:r>
            <a:endParaRPr lang="ru-RU" altLang="ru-RU" sz="2400" smtClean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21EBFA68-88D2-4F1E-8130-88FA5266A799}" type="slidenum">
              <a:rPr kumimoji="0" lang="ru-RU" altLang="ru-RU" b="0" i="0" smtClean="0">
                <a:solidFill>
                  <a:srgbClr val="F8F8F8"/>
                </a:solidFill>
                <a:latin typeface="Gothic725 Bd BT"/>
              </a:rPr>
              <a:pPr>
                <a:defRPr/>
              </a:pPr>
              <a:t>4</a:t>
            </a:fld>
            <a:endParaRPr kumimoji="0" lang="ru-RU" altLang="ru-RU" b="0" i="0" dirty="0" smtClean="0">
              <a:solidFill>
                <a:srgbClr val="F8F8F8"/>
              </a:solidFill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05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Сведения по показателям мониторинга эффективности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деятельность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Научно-исследовательская деятельность;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Международная деятельность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Финансово-экономическая деятельность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Заработная плата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Трудоустройство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Дополнительный  показатель</a:t>
            </a:r>
          </a:p>
          <a:p>
            <a:pPr marL="0" indent="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None/>
              <a:defRPr/>
            </a:pPr>
            <a:endParaRPr lang="ru-RU" alt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FFCC00"/>
              </a:buClr>
              <a:buFont typeface="Webdings" panose="05030102010509060703" pitchFamily="18" charset="2"/>
              <a:buAutoNum type="arabicPeriod"/>
              <a:defRPr/>
            </a:pPr>
            <a:endParaRPr lang="ru-RU" altLang="ru-RU" sz="2800" dirty="0" smtClean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DC25E245-3405-4E2B-B76F-4E09F80C5F8C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40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FFC000"/>
                </a:solidFill>
                <a:effectLst/>
              </a:rPr>
              <a:t>Количество научно-педагогических работников, защитивших кандидатские и 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докторские диссертации за отчетный </a:t>
            </a:r>
            <a:r>
              <a:rPr lang="ru-RU" sz="2400" b="1" dirty="0" smtClean="0">
                <a:solidFill>
                  <a:srgbClr val="FFC000"/>
                </a:solidFill>
                <a:effectLst/>
              </a:rPr>
              <a:t>год</a:t>
            </a:r>
            <a:endParaRPr lang="ru-RU" altLang="ru-RU" sz="24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837A2D1A-9059-4EF1-8762-0953A3181AC1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41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813"/>
            <a:ext cx="8458200" cy="1195387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ru-RU" sz="2800" b="1" dirty="0">
                <a:solidFill>
                  <a:srgbClr val="FFC000"/>
                </a:solidFill>
                <a:effectLst/>
              </a:rPr>
              <a:t>Количество научных журналов, в том числе электронных, издаваемых вузом</a:t>
            </a:r>
            <a:r>
              <a:rPr lang="ru-RU" sz="2800" dirty="0">
                <a:solidFill>
                  <a:srgbClr val="FFC000"/>
                </a:solidFill>
                <a:effectLst/>
              </a:rPr>
              <a:t/>
            </a:r>
            <a:br>
              <a:rPr lang="ru-RU" sz="2800" dirty="0">
                <a:solidFill>
                  <a:srgbClr val="FFC000"/>
                </a:solidFill>
                <a:effectLst/>
              </a:rPr>
            </a:br>
            <a:endParaRPr lang="ru-RU" altLang="ru-RU" sz="2800" b="1" dirty="0" smtClean="0">
              <a:solidFill>
                <a:srgbClr val="FFC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323850" y="1600200"/>
          <a:ext cx="8496300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24B458BE-5D9D-44D3-948E-874F8EEDF5DD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42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2800" b="1" smtClean="0">
                <a:solidFill>
                  <a:srgbClr val="FFC000"/>
                </a:solidFill>
                <a:effectLst/>
              </a:rPr>
              <a:t>Эффективность деятельности совета по защите диссертаций</a:t>
            </a:r>
            <a:endParaRPr lang="ru-RU" altLang="ru-RU" sz="2800" smtClean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/>
        </p:nvGraphicFramePr>
        <p:xfrm>
          <a:off x="250825" y="1773238"/>
          <a:ext cx="8497888" cy="431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1AE5BD27-1C30-408A-B67D-FDC8E8EC2061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43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413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Кафедры, не </a:t>
            </a:r>
            <a:r>
              <a:rPr lang="ru-RU" altLang="ru-RU" sz="2200" b="1" dirty="0">
                <a:solidFill>
                  <a:srgbClr val="FFCC00"/>
                </a:solidFill>
                <a:latin typeface="Tahoma" pitchFamily="34" charset="0"/>
              </a:rPr>
              <a:t>участвующие в подготовке </a:t>
            </a: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диссертаций</a:t>
            </a:r>
            <a:b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 </a:t>
            </a:r>
            <a:r>
              <a:rPr lang="ru-RU" altLang="ru-RU" sz="2200" b="1" dirty="0">
                <a:solidFill>
                  <a:srgbClr val="FFCC00"/>
                </a:solidFill>
                <a:latin typeface="Tahoma" pitchFamily="34" charset="0"/>
              </a:rPr>
              <a:t>на соискание ученой степени доктора </a:t>
            </a: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/>
            </a:r>
            <a:b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и </a:t>
            </a:r>
            <a:r>
              <a:rPr lang="ru-RU" altLang="ru-RU" sz="2200" b="1" dirty="0">
                <a:solidFill>
                  <a:srgbClr val="FFCC00"/>
                </a:solidFill>
                <a:latin typeface="Tahoma" pitchFamily="34" charset="0"/>
              </a:rPr>
              <a:t>кандидата наук с 2010 года</a:t>
            </a:r>
            <a:br>
              <a:rPr lang="ru-RU" altLang="ru-RU" sz="2200" b="1" dirty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400" b="1" dirty="0">
                <a:solidFill>
                  <a:srgbClr val="FFCC00"/>
                </a:solidFill>
                <a:latin typeface="Tahoma" pitchFamily="34" charset="0"/>
              </a:rPr>
              <a:t>      </a:t>
            </a:r>
            <a:endParaRPr lang="ru-RU" altLang="ru-RU" sz="2000" b="1" i="1" dirty="0" smtClean="0">
              <a:solidFill>
                <a:srgbClr val="FFCC00"/>
              </a:solidFill>
              <a:latin typeface="Tahoma" pitchFamily="34" charset="0"/>
            </a:endParaRP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844675"/>
            <a:ext cx="8496300" cy="44640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ebdings" panose="05030102010509060703" pitchFamily="18" charset="2"/>
              <a:buAutoNum type="arabicPeriod"/>
              <a:defRPr/>
            </a:pPr>
            <a:endParaRPr lang="ru-RU" altLang="ru-RU" sz="2200" dirty="0"/>
          </a:p>
          <a:p>
            <a:pPr marL="609600" indent="-609600" eaLnBrk="1" hangingPunct="1">
              <a:lnSpc>
                <a:spcPct val="80000"/>
              </a:lnSpc>
              <a:buClr>
                <a:srgbClr val="FFC0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Детских </a:t>
            </a:r>
            <a:r>
              <a:rPr lang="ru-RU" altLang="ru-RU" sz="2400" b="1" dirty="0"/>
              <a:t>инфекционных </a:t>
            </a:r>
            <a:r>
              <a:rPr lang="ru-RU" altLang="ru-RU" sz="2400" b="1" dirty="0" smtClean="0"/>
              <a:t>болезней</a:t>
            </a:r>
            <a:endParaRPr lang="ru-RU" altLang="ru-RU" sz="2400" b="1" dirty="0"/>
          </a:p>
          <a:p>
            <a:pPr marL="609600" indent="-609600" eaLnBrk="1" hangingPunct="1">
              <a:lnSpc>
                <a:spcPct val="80000"/>
              </a:lnSpc>
              <a:buClr>
                <a:srgbClr val="FFC0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Гистологии</a:t>
            </a:r>
            <a:r>
              <a:rPr lang="ru-RU" altLang="ru-RU" sz="2400" b="1" dirty="0"/>
              <a:t>, эмбриологии и </a:t>
            </a:r>
            <a:r>
              <a:rPr lang="ru-RU" altLang="ru-RU" sz="2400" b="1" dirty="0" smtClean="0"/>
              <a:t>цитологии</a:t>
            </a:r>
            <a:endParaRPr lang="ru-RU" altLang="ru-RU" sz="2400" b="1" dirty="0"/>
          </a:p>
          <a:p>
            <a:pPr marL="609600" indent="-609600" eaLnBrk="1" hangingPunct="1">
              <a:lnSpc>
                <a:spcPct val="80000"/>
              </a:lnSpc>
              <a:buClr>
                <a:srgbClr val="FFC0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Лучевой </a:t>
            </a:r>
            <a:r>
              <a:rPr lang="ru-RU" altLang="ru-RU" sz="2400" b="1" dirty="0"/>
              <a:t>диагностики с курсом лучевой диагностики ФДПО, интернатуры и </a:t>
            </a:r>
            <a:r>
              <a:rPr lang="ru-RU" altLang="ru-RU" sz="2400" b="1" dirty="0" smtClean="0"/>
              <a:t>ординатуры</a:t>
            </a:r>
            <a:endParaRPr lang="ru-RU" altLang="ru-RU" sz="2400" b="1" dirty="0"/>
          </a:p>
          <a:p>
            <a:pPr marL="609600" indent="-609600" eaLnBrk="1" hangingPunct="1">
              <a:lnSpc>
                <a:spcPct val="80000"/>
              </a:lnSpc>
              <a:buClr>
                <a:srgbClr val="FFC0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Иностранных </a:t>
            </a:r>
            <a:r>
              <a:rPr lang="ru-RU" altLang="ru-RU" sz="2400" b="1" dirty="0"/>
              <a:t>и латинского </a:t>
            </a:r>
            <a:r>
              <a:rPr lang="ru-RU" altLang="ru-RU" sz="2400" b="1" dirty="0" smtClean="0"/>
              <a:t>языков</a:t>
            </a:r>
            <a:endParaRPr lang="ru-RU" altLang="ru-RU" sz="2400" b="1" dirty="0"/>
          </a:p>
          <a:p>
            <a:pPr marL="609600" indent="-609600" eaLnBrk="1" hangingPunct="1">
              <a:lnSpc>
                <a:spcPct val="80000"/>
              </a:lnSpc>
              <a:buClr>
                <a:srgbClr val="FFC000"/>
              </a:buClr>
              <a:buFont typeface="Webdings" panose="05030102010509060703" pitchFamily="18" charset="2"/>
              <a:buAutoNum type="arabicPeriod"/>
              <a:defRPr/>
            </a:pPr>
            <a:r>
              <a:rPr lang="ru-RU" altLang="ru-RU" sz="2400" b="1" dirty="0" smtClean="0"/>
              <a:t>Физической </a:t>
            </a:r>
            <a:r>
              <a:rPr lang="ru-RU" altLang="ru-RU" sz="2400" b="1" dirty="0"/>
              <a:t>культуры с курсом медицинской </a:t>
            </a:r>
            <a:r>
              <a:rPr lang="ru-RU" altLang="ru-RU" sz="2400" b="1" dirty="0" smtClean="0"/>
              <a:t>реабилитации</a:t>
            </a:r>
            <a:endParaRPr lang="ru-RU" altLang="ru-RU" sz="24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endParaRPr lang="ru-RU" altLang="ru-RU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BFC69057-0EB5-4AF9-90D7-6CB7FDF02427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44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400" b="1" dirty="0" smtClean="0">
                <a:solidFill>
                  <a:srgbClr val="FFCC00"/>
                </a:solidFill>
                <a:latin typeface="Tahoma" pitchFamily="34" charset="0"/>
              </a:rPr>
              <a:t>      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  <a:t>Публикационные показатели</a:t>
            </a:r>
            <a:b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  <a:t>(сотрудники, имеющие высокий индекс цитирования)</a:t>
            </a:r>
            <a:b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клинические кафедры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752600"/>
            <a:ext cx="8496300" cy="4556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Аникин  </a:t>
            </a:r>
            <a:r>
              <a:rPr lang="ru-RU" altLang="ru-RU" sz="2800" b="1" dirty="0"/>
              <a:t>Виктор  </a:t>
            </a:r>
            <a:r>
              <a:rPr lang="ru-RU" altLang="ru-RU" sz="2800" b="1" dirty="0" smtClean="0"/>
              <a:t>Васильевич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Волков  </a:t>
            </a:r>
            <a:r>
              <a:rPr lang="ru-RU" altLang="ru-RU" sz="2800" b="1" dirty="0"/>
              <a:t>Виолен  </a:t>
            </a:r>
            <a:r>
              <a:rPr lang="ru-RU" altLang="ru-RU" sz="2800" b="1" dirty="0" smtClean="0"/>
              <a:t>Степанович</a:t>
            </a:r>
            <a:r>
              <a:rPr lang="en-US" altLang="ru-RU" sz="2800" b="1" dirty="0" smtClean="0"/>
              <a:t>;</a:t>
            </a:r>
            <a:r>
              <a:rPr lang="ru-RU" altLang="ru-RU" sz="2800" b="1" dirty="0" smtClean="0"/>
              <a:t> 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Гнусаев  Сергей  </a:t>
            </a:r>
            <a:r>
              <a:rPr lang="ru-RU" altLang="ru-RU" sz="2800" b="1" dirty="0" smtClean="0"/>
              <a:t>Федорович</a:t>
            </a:r>
            <a:r>
              <a:rPr lang="en-US" altLang="ru-RU" sz="2800" b="1" dirty="0" smtClean="0"/>
              <a:t>;</a:t>
            </a:r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Дубенский Валерий Викторович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Дубенский Владислав  Валерьевич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Иванова  Ольга  </a:t>
            </a:r>
            <a:r>
              <a:rPr lang="ru-RU" altLang="ru-RU" sz="2800" b="1" dirty="0" smtClean="0"/>
              <a:t>Валентиновна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Иванов Александр Петрович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Килейников Денис Васильевич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Мазур  Евгений  </a:t>
            </a:r>
            <a:r>
              <a:rPr lang="ru-RU" altLang="ru-RU" sz="2800" b="1" dirty="0" smtClean="0"/>
              <a:t>Станиславович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Миллер Дмитрий Анатольевич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endParaRPr lang="ru-RU" altLang="ru-RU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5878C5D5-7CC8-4E8C-B00D-96495B4D44E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45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400" b="1" dirty="0" smtClean="0">
                <a:solidFill>
                  <a:srgbClr val="FFCC00"/>
                </a:solidFill>
                <a:latin typeface="Tahoma" pitchFamily="34" charset="0"/>
              </a:rPr>
              <a:t>      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  <a:t>Публикационные показатели</a:t>
            </a:r>
            <a:b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  <a:t>(сотрудники, имеющие высокий индекс цитирования)</a:t>
            </a:r>
            <a:b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теоретические кафедры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752600"/>
            <a:ext cx="8496300" cy="4556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Базанов Геннадий Александрович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Дербенев  </a:t>
            </a:r>
            <a:r>
              <a:rPr lang="ru-RU" altLang="ru-RU" sz="2800" b="1" dirty="0"/>
              <a:t>Димитрий  </a:t>
            </a:r>
            <a:r>
              <a:rPr lang="ru-RU" altLang="ru-RU" sz="2800" b="1" dirty="0" smtClean="0"/>
              <a:t>Павлович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Жмакин  Игорь  </a:t>
            </a:r>
            <a:r>
              <a:rPr lang="ru-RU" altLang="ru-RU" sz="2800" b="1" dirty="0" smtClean="0"/>
              <a:t>Алексеевич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Жуков Сергей Владимирович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Калинкин  </a:t>
            </a:r>
            <a:r>
              <a:rPr lang="ru-RU" altLang="ru-RU" sz="2800" b="1" dirty="0"/>
              <a:t>Михаил  </a:t>
            </a:r>
            <a:r>
              <a:rPr lang="ru-RU" altLang="ru-RU" sz="2800" b="1" dirty="0" smtClean="0"/>
              <a:t>Николаевич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Макарова  </a:t>
            </a:r>
            <a:r>
              <a:rPr lang="ru-RU" altLang="ru-RU" sz="2800" b="1" dirty="0"/>
              <a:t>Ирина  </a:t>
            </a:r>
            <a:r>
              <a:rPr lang="ru-RU" altLang="ru-RU" sz="2800" b="1" dirty="0" smtClean="0"/>
              <a:t>Илларионовна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Овчинников  Максим  </a:t>
            </a:r>
            <a:r>
              <a:rPr lang="ru-RU" altLang="ru-RU" sz="2800" b="1" dirty="0" smtClean="0"/>
              <a:t>Максимович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Туровцев  Владимир  </a:t>
            </a:r>
            <a:r>
              <a:rPr lang="ru-RU" altLang="ru-RU" sz="2800" b="1" dirty="0" smtClean="0"/>
              <a:t>Владимирович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Червинец  Вячеслав  </a:t>
            </a:r>
            <a:r>
              <a:rPr lang="ru-RU" altLang="ru-RU" sz="2800" b="1" dirty="0" smtClean="0"/>
              <a:t>Михайлович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endParaRPr lang="ru-RU" alt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91EEC4CE-F69E-43CC-9C56-D186554F83AB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46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400" b="1" dirty="0" smtClean="0">
                <a:solidFill>
                  <a:srgbClr val="FFCC00"/>
                </a:solidFill>
                <a:latin typeface="Tahoma" pitchFamily="34" charset="0"/>
              </a:rPr>
              <a:t>      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  <a:t>Публикационные показатели</a:t>
            </a:r>
            <a:b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  <a:t>(сотрудники, имеющие высокий индекс Хирша)</a:t>
            </a:r>
            <a:b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клинические  кафедры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752600"/>
            <a:ext cx="8496300" cy="4556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Волков  </a:t>
            </a:r>
            <a:r>
              <a:rPr lang="ru-RU" altLang="ru-RU" sz="2800" b="1" dirty="0"/>
              <a:t>Виолен  </a:t>
            </a:r>
            <a:r>
              <a:rPr lang="ru-RU" altLang="ru-RU" sz="2800" b="1" dirty="0" smtClean="0"/>
              <a:t>Степанович</a:t>
            </a:r>
            <a:r>
              <a:rPr lang="en-US" altLang="ru-RU" sz="2800" b="1" dirty="0" smtClean="0"/>
              <a:t>;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Гнусаев  </a:t>
            </a:r>
            <a:r>
              <a:rPr lang="ru-RU" altLang="ru-RU" sz="2800" b="1" dirty="0"/>
              <a:t>Сергей  </a:t>
            </a:r>
            <a:r>
              <a:rPr lang="ru-RU" altLang="ru-RU" sz="2800" b="1" dirty="0" smtClean="0"/>
              <a:t>Федорович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Дубенский Валерий </a:t>
            </a:r>
            <a:r>
              <a:rPr lang="ru-RU" altLang="ru-RU" sz="2800" b="1" dirty="0" smtClean="0"/>
              <a:t>Викторович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Дубенский Владислав  </a:t>
            </a:r>
            <a:r>
              <a:rPr lang="ru-RU" altLang="ru-RU" sz="2800" b="1" dirty="0" smtClean="0"/>
              <a:t>Валерьевич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Иванова  </a:t>
            </a:r>
            <a:r>
              <a:rPr lang="ru-RU" altLang="ru-RU" sz="2800" b="1" dirty="0"/>
              <a:t>Ольга  </a:t>
            </a:r>
            <a:r>
              <a:rPr lang="ru-RU" altLang="ru-RU" sz="2800" b="1" dirty="0" smtClean="0"/>
              <a:t>Валентиновна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Иванов Александр Петрович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Кушнир  </a:t>
            </a:r>
            <a:r>
              <a:rPr lang="ru-RU" altLang="ru-RU" sz="2800" b="1" dirty="0"/>
              <a:t>Семен  </a:t>
            </a:r>
            <a:r>
              <a:rPr lang="ru-RU" altLang="ru-RU" sz="2800" b="1" dirty="0" smtClean="0"/>
              <a:t>Михайлович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Мазур  Вера  </a:t>
            </a:r>
            <a:r>
              <a:rPr lang="ru-RU" altLang="ru-RU" sz="2800" b="1" dirty="0" smtClean="0"/>
              <a:t>Вячеславовна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Мазур  Евгений  </a:t>
            </a:r>
            <a:r>
              <a:rPr lang="ru-RU" altLang="ru-RU" sz="2800" b="1" dirty="0" smtClean="0"/>
              <a:t>Станиславович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Килейников Денис Васильевич</a:t>
            </a:r>
            <a:endParaRPr lang="ru-RU" alt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A4A6D0C1-242F-4EA3-B336-8606C1E411FB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47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400" b="1" dirty="0" smtClean="0">
                <a:solidFill>
                  <a:srgbClr val="FFCC00"/>
                </a:solidFill>
                <a:latin typeface="Tahoma" pitchFamily="34" charset="0"/>
              </a:rPr>
              <a:t>      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  <a:t>Публикационные показатели</a:t>
            </a:r>
            <a:b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  <a:t>(сотрудники, имеющие высокий индекс Хирша)</a:t>
            </a:r>
            <a:br>
              <a:rPr lang="ru-RU" altLang="ru-RU" sz="2200" b="1" i="1" dirty="0" smtClean="0">
                <a:solidFill>
                  <a:srgbClr val="FFCC00"/>
                </a:solidFill>
                <a:latin typeface="Tahoma" pitchFamily="34" charset="0"/>
              </a:rPr>
            </a:br>
            <a:r>
              <a:rPr lang="ru-RU" altLang="ru-RU" sz="2200" b="1" dirty="0" smtClean="0">
                <a:solidFill>
                  <a:srgbClr val="FFCC00"/>
                </a:solidFill>
                <a:latin typeface="Tahoma" pitchFamily="34" charset="0"/>
              </a:rPr>
              <a:t>теоретические   кафедры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752600"/>
            <a:ext cx="8496300" cy="4556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Калинкин Михаил Николаевич</a:t>
            </a:r>
            <a:r>
              <a:rPr lang="en-US" altLang="ru-RU" sz="2800" b="1" dirty="0" smtClean="0"/>
              <a:t>;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Дербенев Дмитрий Павлович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Жмакин  Игорь  </a:t>
            </a:r>
            <a:r>
              <a:rPr lang="ru-RU" altLang="ru-RU" sz="2800" b="1" dirty="0" smtClean="0"/>
              <a:t>Алексеевич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Иванов  </a:t>
            </a:r>
            <a:r>
              <a:rPr lang="ru-RU" altLang="ru-RU" sz="2800" b="1" dirty="0"/>
              <a:t>Александр  </a:t>
            </a:r>
            <a:r>
              <a:rPr lang="ru-RU" altLang="ru-RU" sz="2800" b="1" dirty="0" smtClean="0"/>
              <a:t>Геннадьевич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Овчинников  </a:t>
            </a:r>
            <a:r>
              <a:rPr lang="ru-RU" altLang="ru-RU" sz="2800" b="1" dirty="0"/>
              <a:t>Максим  </a:t>
            </a:r>
            <a:r>
              <a:rPr lang="ru-RU" altLang="ru-RU" sz="2800" b="1" dirty="0" smtClean="0"/>
              <a:t>Максимович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Туровцев  Владимир  </a:t>
            </a:r>
            <a:r>
              <a:rPr lang="ru-RU" altLang="ru-RU" sz="2800" b="1" dirty="0" smtClean="0"/>
              <a:t>Владимирович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/>
              <a:t>Червинец  Вячеслав  </a:t>
            </a:r>
            <a:r>
              <a:rPr lang="ru-RU" altLang="ru-RU" sz="2800" b="1" dirty="0" smtClean="0"/>
              <a:t>Михайлович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Жуков Сергей Владимирович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Макарова Ирина Илларионовна</a:t>
            </a:r>
            <a:r>
              <a:rPr lang="en-US" altLang="ru-RU" sz="2800" b="1" dirty="0" smtClean="0"/>
              <a:t>;</a:t>
            </a:r>
            <a:endParaRPr lang="ru-RU" altLang="ru-RU" sz="2800" b="1" dirty="0" smtClean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r>
              <a:rPr lang="ru-RU" altLang="ru-RU" sz="2800" b="1" dirty="0" smtClean="0"/>
              <a:t>Королюк Екатерина Геннадьевна</a:t>
            </a:r>
            <a:endParaRPr lang="ru-RU" alt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093726D6-59A0-40A1-94C5-06D05DDF655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48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400" b="1" dirty="0" smtClean="0">
                <a:solidFill>
                  <a:srgbClr val="FFCC00"/>
                </a:solidFill>
                <a:latin typeface="Tahoma" pitchFamily="34" charset="0"/>
              </a:rPr>
              <a:t>      </a:t>
            </a:r>
            <a:r>
              <a:rPr lang="ru-RU" altLang="ru-RU" sz="2800" b="1" dirty="0" smtClean="0">
                <a:solidFill>
                  <a:srgbClr val="FFCC00"/>
                </a:solidFill>
                <a:latin typeface="Tahoma" pitchFamily="34" charset="0"/>
              </a:rPr>
              <a:t>Кафедры, принимающие наиболее активное участие в клинических испытаниях</a:t>
            </a:r>
            <a:endParaRPr lang="ru-RU" altLang="ru-RU" sz="2200" b="1" dirty="0" smtClean="0">
              <a:solidFill>
                <a:srgbClr val="FFCC00"/>
              </a:solidFill>
              <a:latin typeface="Tahoma" pitchFamily="34" charset="0"/>
            </a:endParaRP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752600"/>
            <a:ext cx="8496300" cy="4556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 smtClean="0"/>
              <a:t>Кафедра </a:t>
            </a:r>
            <a:r>
              <a:rPr lang="ru-RU" altLang="ru-RU" sz="2800" b="1" dirty="0"/>
              <a:t>госпитальной хирургии с курсом </a:t>
            </a:r>
            <a:r>
              <a:rPr lang="ru-RU" altLang="ru-RU" sz="2800" b="1" dirty="0" smtClean="0"/>
              <a:t>урологии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/>
              <a:t>Кафедра дерматовенерологии с курсом дерматовенерологии и косметологии ФДПО, ординатуры и </a:t>
            </a:r>
            <a:r>
              <a:rPr lang="ru-RU" altLang="ru-RU" sz="2800" b="1" dirty="0" smtClean="0"/>
              <a:t>интернатуры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/>
              <a:t>Кафедра микробиологии и вирусологии с курсом </a:t>
            </a:r>
            <a:r>
              <a:rPr lang="ru-RU" altLang="ru-RU" sz="2800" b="1" dirty="0" smtClean="0"/>
              <a:t>иммунологии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/>
              <a:t>Кафедра </a:t>
            </a:r>
            <a:r>
              <a:rPr lang="ru-RU" altLang="ru-RU" sz="2800" b="1" dirty="0" smtClean="0"/>
              <a:t>пародонтологии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/>
              <a:t>Кафедра травматологии  и </a:t>
            </a:r>
            <a:r>
              <a:rPr lang="ru-RU" altLang="ru-RU" sz="2800" b="1" dirty="0" smtClean="0"/>
              <a:t>ортопедии</a:t>
            </a:r>
            <a:r>
              <a:rPr lang="en-US" altLang="ru-RU" sz="2800" b="1" dirty="0" smtClean="0"/>
              <a:t>;</a:t>
            </a:r>
            <a:endParaRPr lang="ru-RU" altLang="ru-RU" sz="2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altLang="ru-RU" sz="2800" b="1" dirty="0"/>
              <a:t>Кафедра факультетской </a:t>
            </a:r>
            <a:r>
              <a:rPr lang="ru-RU" altLang="ru-RU" sz="2800" b="1" dirty="0" smtClean="0"/>
              <a:t>терапии</a:t>
            </a:r>
            <a:endParaRPr lang="ru-RU" altLang="ru-RU" sz="2800" b="1" dirty="0"/>
          </a:p>
          <a:p>
            <a:pPr marL="0" indent="0" eaLnBrk="1" hangingPunct="1">
              <a:lnSpc>
                <a:spcPct val="80000"/>
              </a:lnSpc>
              <a:buFont typeface="Webdings" panose="05030102010509060703" pitchFamily="18" charset="2"/>
              <a:buNone/>
              <a:defRPr/>
            </a:pPr>
            <a:endParaRPr lang="ru-RU" alt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D3A98039-603C-43CE-8E00-DE895778397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49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5400" b="1" dirty="0" smtClean="0">
                <a:solidFill>
                  <a:srgbClr val="FFCC00"/>
                </a:solidFill>
                <a:latin typeface="Tahoma" pitchFamily="34" charset="0"/>
              </a:rPr>
              <a:t>МЕЖДУНАРОДНАЯ  ДЕЯТЕЛЬНОСТЬ</a:t>
            </a:r>
            <a:r>
              <a:rPr lang="ru-RU" altLang="ru-RU" sz="6600" b="1" dirty="0" smtClean="0">
                <a:solidFill>
                  <a:srgbClr val="FFCC00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F47112AE-CDFB-4ECF-95E0-13BBF7F70468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5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04800"/>
            <a:ext cx="8713788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000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Позиция вуза по основным показателям мониторинга эффективности</a:t>
            </a:r>
          </a:p>
        </p:txBody>
      </p:sp>
      <p:pic>
        <p:nvPicPr>
          <p:cNvPr id="25604" name="Рисунок 15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Рисунок 16" descr="http://www.miccedu.ru/monitoring/materials/inst_1621.files/image0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714625"/>
            <a:ext cx="666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17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5607" name="Rectangle 38"/>
          <p:cNvSpPr>
            <a:spLocks noChangeArrowheads="1"/>
          </p:cNvSpPr>
          <p:nvPr/>
        </p:nvSpPr>
        <p:spPr bwMode="auto">
          <a:xfrm>
            <a:off x="463550" y="2714625"/>
            <a:ext cx="1962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graphicFrame>
        <p:nvGraphicFramePr>
          <p:cNvPr id="75959" name="Group 183"/>
          <p:cNvGraphicFramePr>
            <a:graphicFrameLocks noGrp="1"/>
          </p:cNvGraphicFramePr>
          <p:nvPr/>
        </p:nvGraphicFramePr>
        <p:xfrm>
          <a:off x="323850" y="1412875"/>
          <a:ext cx="8591550" cy="4913315"/>
        </p:xfrm>
        <a:graphic>
          <a:graphicData uri="http://schemas.openxmlformats.org/drawingml/2006/table">
            <a:tbl>
              <a:tblPr/>
              <a:tblGrid>
                <a:gridCol w="51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786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Пороговое значение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1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Образовательная деятельность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76,56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Научно-исследовательская деятельность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73,07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4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Международная деятельность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26,62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Финансово-экономическая деятельность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1764,25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1327,57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5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Заработная плата ППС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157,15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1" lang="ru-RU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kumimoji="1" lang="en-US" alt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53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</a:t>
                      </a: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Трудоустройство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kumimoji="1" lang="en-US" alt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E.8</a:t>
                      </a:r>
                      <a:endParaRPr kumimoji="1" lang="en-US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Дополнительный показатель</a:t>
                      </a:r>
                      <a:endParaRPr kumimoji="1" lang="ru-RU" alt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C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2400" b="1" i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38090" marB="380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C9FD775C-1339-459C-8C87-6777525199BD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50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800" b="1" dirty="0" smtClean="0">
                <a:solidFill>
                  <a:srgbClr val="FFCC00"/>
                </a:solidFill>
                <a:latin typeface="+mn-lt"/>
              </a:rPr>
              <a:t>Международная деятельность</a:t>
            </a:r>
          </a:p>
        </p:txBody>
      </p:sp>
      <p:pic>
        <p:nvPicPr>
          <p:cNvPr id="10138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00213"/>
            <a:ext cx="842486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12C638D5-FEF9-4D7C-AA57-589F367D955E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51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036050" cy="141128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altLang="ru-RU" sz="2800" b="1" dirty="0" smtClean="0">
                <a:solidFill>
                  <a:srgbClr val="FFCC00"/>
                </a:solidFill>
                <a:latin typeface="+mn-lt"/>
              </a:rPr>
              <a:t>Международная деятельность</a:t>
            </a:r>
          </a:p>
        </p:txBody>
      </p:sp>
      <p:pic>
        <p:nvPicPr>
          <p:cNvPr id="10240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8418513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52DB0872-FE3B-4FED-B335-1CAABB977410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52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Международная  деятельность</a:t>
            </a:r>
          </a:p>
        </p:txBody>
      </p:sp>
      <p:graphicFrame>
        <p:nvGraphicFramePr>
          <p:cNvPr id="96260" name="Group 4"/>
          <p:cNvGraphicFramePr>
            <a:graphicFrameLocks noGrp="1"/>
          </p:cNvGraphicFramePr>
          <p:nvPr/>
        </p:nvGraphicFramePr>
        <p:xfrm>
          <a:off x="250825" y="1628775"/>
          <a:ext cx="8785225" cy="5038724"/>
        </p:xfrm>
        <a:graphic>
          <a:graphicData uri="http://schemas.openxmlformats.org/drawingml/2006/table">
            <a:tbl>
              <a:tblPr/>
              <a:tblGrid>
                <a:gridCol w="64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3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95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8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kumimoji="1" lang="ru-RU" altLang="ru-RU" sz="15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Удельный вес численности иностранных студентов (кроме стран Содружества Независимых Государств (далее – СНГ)),</a:t>
                      </a:r>
                    </a:p>
                    <a:p>
                      <a:r>
                        <a:rPr kumimoji="1" lang="ru-RU" altLang="ru-RU" sz="15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обучающихся программам бакалавриата, специалитета, магистратуры, в общей численности студентов (приведенный контингент)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1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algn="l"/>
                      <a:r>
                        <a:rPr lang="ru-RU" sz="1500" b="1" i="0" u="none" strike="noStrike" kern="900" spc="-100" baseline="0" dirty="0" smtClean="0">
                          <a:latin typeface="+mj-lt"/>
                        </a:rPr>
                        <a:t>Удельный вес численности иностранных студентов из СНГ, обучающихся по программам бакалавриата, специалитета, магистратуры, в общей численности студентов (приведенный контингент)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8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Gothic725 Bd BT"/>
                          <a:ea typeface="+mn-ea"/>
                          <a:cs typeface="+mn-cs"/>
                        </a:rPr>
                        <a:t>Удельный вес численности иностранных студентов (кроме стран СНГ), завершивших освоение образовательных программ</a:t>
                      </a:r>
                    </a:p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Gothic725 Bd BT"/>
                          <a:ea typeface="+mn-ea"/>
                          <a:cs typeface="+mn-cs"/>
                        </a:rPr>
                        <a:t>бакалавриата, программ специалитета, программ магистратуры, в общей численности студентов (приведенный контингент)</a:t>
                      </a:r>
                      <a:endParaRPr lang="ru-RU" sz="1500" b="1" i="0" u="none" strike="noStrike" kern="900" spc="-100" baseline="0" dirty="0" smtClean="0"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19,04</a:t>
                      </a:r>
                      <a:endParaRPr kumimoji="1" lang="en-US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8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Удельный вес численности иностранных студентов, завершивших освоение образовательных программ бакалавриата,</a:t>
                      </a:r>
                    </a:p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специалитета, магистратуры, в общей численности студентов (приведенный контингент)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16,05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EDD25CF3-CC0B-47F6-B762-6E4959A3DCC8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53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Международная  деятельность</a:t>
            </a:r>
          </a:p>
        </p:txBody>
      </p:sp>
      <p:graphicFrame>
        <p:nvGraphicFramePr>
          <p:cNvPr id="96260" name="Group 4"/>
          <p:cNvGraphicFramePr>
            <a:graphicFrameLocks noGrp="1"/>
          </p:cNvGraphicFramePr>
          <p:nvPr/>
        </p:nvGraphicFramePr>
        <p:xfrm>
          <a:off x="457200" y="1916113"/>
          <a:ext cx="8362950" cy="3241675"/>
        </p:xfrm>
        <a:graphic>
          <a:graphicData uri="http://schemas.openxmlformats.org/drawingml/2006/table">
            <a:tbl>
              <a:tblPr/>
              <a:tblGrid>
                <a:gridCol w="614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1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861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443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Удельный вес численности иностранных студентов из стран СНГ, завершивших освоение образовательных программ</a:t>
                      </a:r>
                    </a:p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бакалавриата, программ специалитета, программ магистратуры, в общей численности студентов (приведенный контингент)</a:t>
                      </a:r>
                      <a:endParaRPr kumimoji="1" lang="ru-RU" altLang="ru-RU" sz="1500" b="1" i="1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kumimoji="1" lang="en-US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61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en-US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1" lang="ru-RU" altLang="ru-RU" sz="16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</a:t>
                      </a:r>
                      <a:endParaRPr kumimoji="1" lang="ru-RU" altLang="ru-RU" sz="16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Gothic725 Bd BT"/>
                          <a:ea typeface="+mn-ea"/>
                          <a:cs typeface="+mn-cs"/>
                        </a:rPr>
                        <a:t>Удельный вес численности иностранных граждан (кроме стран СНГ) из числа аспирантов образовательной организации в</a:t>
                      </a:r>
                    </a:p>
                    <a:p>
                      <a:r>
                        <a:rPr lang="ru-RU" sz="1500" b="1" i="0" u="none" strike="noStrike" kern="1200" baseline="0" dirty="0" smtClean="0">
                          <a:solidFill>
                            <a:schemeClr val="tx1"/>
                          </a:solidFill>
                          <a:latin typeface="Gothic725 Bd BT"/>
                          <a:ea typeface="+mn-ea"/>
                          <a:cs typeface="+mn-cs"/>
                        </a:rPr>
                        <a:t>общей численности аспирантов</a:t>
                      </a:r>
                      <a:endParaRPr lang="ru-RU" sz="1500" b="1" i="0" u="none" strike="noStrike" kern="900" spc="-100" baseline="0" dirty="0" smtClean="0">
                        <a:latin typeface="+mj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2,89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CD7DDD87-9E0E-4A2B-ADDB-526318A22DD4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54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150"/>
            <a:ext cx="8280400" cy="5473700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6600" b="1" dirty="0" smtClean="0">
                <a:solidFill>
                  <a:srgbClr val="FFCC00"/>
                </a:solidFill>
              </a:rPr>
              <a:t>Финансово-экономическая деятельность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775" y="44450"/>
            <a:ext cx="8262938" cy="10080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Times New Roman" panose="02020603050405020304" pitchFamily="18" charset="0"/>
              </a:rPr>
              <a:t>Объемы доходов по основным источникам финансирования за </a:t>
            </a:r>
            <a:r>
              <a:rPr lang="ru-RU" sz="1800" b="1" dirty="0" smtClean="0">
                <a:latin typeface="+mn-lt"/>
                <a:cs typeface="Times New Roman" panose="02020603050405020304" pitchFamily="18" charset="0"/>
              </a:rPr>
              <a:t>2015 </a:t>
            </a:r>
            <a:r>
              <a:rPr lang="ru-RU" sz="1800" b="1" dirty="0">
                <a:latin typeface="+mn-lt"/>
                <a:cs typeface="Times New Roman" panose="02020603050405020304" pitchFamily="18" charset="0"/>
              </a:rPr>
              <a:t>и </a:t>
            </a:r>
            <a:r>
              <a:rPr lang="ru-RU" sz="1800" b="1" dirty="0" smtClean="0">
                <a:latin typeface="+mn-lt"/>
                <a:cs typeface="Times New Roman" panose="02020603050405020304" pitchFamily="18" charset="0"/>
              </a:rPr>
              <a:t>плановый 2016 годы по </a:t>
            </a:r>
            <a:r>
              <a:rPr lang="ru-RU" sz="1800" b="1" dirty="0">
                <a:latin typeface="+mn-lt"/>
                <a:cs typeface="Times New Roman" panose="02020603050405020304" pitchFamily="18" charset="0"/>
              </a:rPr>
              <a:t>разделу «Образование» (тыс.руб.)</a:t>
            </a:r>
          </a:p>
        </p:txBody>
      </p:sp>
      <p:graphicFrame>
        <p:nvGraphicFramePr>
          <p:cNvPr id="3" name="Диаграмма 5"/>
          <p:cNvGraphicFramePr>
            <a:graphicFrameLocks/>
          </p:cNvGraphicFramePr>
          <p:nvPr/>
        </p:nvGraphicFramePr>
        <p:xfrm>
          <a:off x="320675" y="1052513"/>
          <a:ext cx="8712200" cy="5472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550" y="404813"/>
            <a:ext cx="8477250" cy="12239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Поступление средств от приносящей доход деятельности по источникам </a:t>
            </a:r>
            <a:r>
              <a:rPr 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за 2015 год и плановый 2016 год, млн. руб</a:t>
            </a:r>
            <a: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ph idx="1"/>
          </p:nvPr>
        </p:nvGraphicFramePr>
        <p:xfrm>
          <a:off x="514350" y="1773238"/>
          <a:ext cx="8183563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550" y="404813"/>
            <a:ext cx="8477250" cy="12239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Динамика контингента студентов, обучающихся на платной основе за 2015-2016 гг.</a:t>
            </a:r>
            <a: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ph idx="1"/>
          </p:nvPr>
        </p:nvGraphicFramePr>
        <p:xfrm>
          <a:off x="609600" y="2276475"/>
          <a:ext cx="8183563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550" y="404813"/>
            <a:ext cx="8477250" cy="1079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Динамика контингента обучающихся (интернатура, ординатура, аспирантура) и на ФДПО на платной основе за 2015-2016 гг.</a:t>
            </a:r>
            <a: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6"/>
          <p:cNvGraphicFramePr>
            <a:graphicFrameLocks noGrp="1"/>
          </p:cNvGraphicFramePr>
          <p:nvPr>
            <p:ph idx="1"/>
          </p:nvPr>
        </p:nvGraphicFramePr>
        <p:xfrm>
          <a:off x="609600" y="2276475"/>
          <a:ext cx="8183563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Заголовок 1"/>
          <p:cNvSpPr>
            <a:spLocks noGrp="1"/>
          </p:cNvSpPr>
          <p:nvPr>
            <p:ph type="ctrTitle" sz="quarter"/>
          </p:nvPr>
        </p:nvSpPr>
        <p:spPr>
          <a:xfrm>
            <a:off x="250825" y="333375"/>
            <a:ext cx="8591550" cy="10080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alt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Объемы доходов по основным источникам финансирования за 2015 год и плановый 2016 год</a:t>
            </a:r>
            <a:br>
              <a:rPr lang="ru-RU" alt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по разделу «Здравоохранение» (</a:t>
            </a:r>
            <a:r>
              <a:rPr lang="ru-RU" altLang="ru-RU" sz="20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тыс.руб.)</a:t>
            </a:r>
          </a:p>
        </p:txBody>
      </p:sp>
      <p:graphicFrame>
        <p:nvGraphicFramePr>
          <p:cNvPr id="2" name="Диаграмма 5"/>
          <p:cNvGraphicFramePr>
            <a:graphicFrameLocks/>
          </p:cNvGraphicFramePr>
          <p:nvPr/>
        </p:nvGraphicFramePr>
        <p:xfrm>
          <a:off x="374650" y="1341438"/>
          <a:ext cx="8416925" cy="518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7FB91B2D-A256-46A4-A2B4-C5B0AAFF7808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6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Позиция вуза по основным показателям</a:t>
            </a:r>
          </a:p>
        </p:txBody>
      </p:sp>
      <p:pic>
        <p:nvPicPr>
          <p:cNvPr id="2765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600200"/>
            <a:ext cx="8396288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85FB9B1D-6F48-42BD-848A-CE7C30C697F4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60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6600" b="1" dirty="0" smtClean="0">
                <a:solidFill>
                  <a:srgbClr val="FFCC00"/>
                </a:solidFill>
              </a:rPr>
              <a:t>Заработная плата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569325" cy="1008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6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Выполнение «Дорожной карты» по </a:t>
            </a:r>
            <a:r>
              <a:rPr lang="ru-RU" sz="26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6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заработной платы  </a:t>
            </a:r>
            <a:r>
              <a:rPr lang="ru-RU" sz="26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за </a:t>
            </a:r>
            <a:r>
              <a:rPr lang="ru-RU" sz="2600" b="1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2015 </a:t>
            </a:r>
            <a:r>
              <a:rPr lang="ru-RU" sz="26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</p:nvPr>
        </p:nvGraphicFramePr>
        <p:xfrm>
          <a:off x="107950" y="1773238"/>
          <a:ext cx="8928099" cy="482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192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Категории работников</a:t>
                      </a:r>
                      <a:endParaRPr lang="ru-RU" sz="1600" dirty="0"/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Фактическая средняя</a:t>
                      </a:r>
                      <a:r>
                        <a:rPr lang="ru-RU" sz="1600" baseline="0" dirty="0" smtClean="0"/>
                        <a:t> заработная плата </a:t>
                      </a:r>
                      <a:endParaRPr lang="ru-RU" sz="1600" dirty="0"/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Фактическое соотношение средней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заработной платы к заработной плате</a:t>
                      </a:r>
                      <a:r>
                        <a:rPr lang="ru-RU" sz="1600" baseline="0" dirty="0" smtClean="0"/>
                        <a:t> по субъекту РФ, установленное в плане мероприятий по «ДК»</a:t>
                      </a:r>
                      <a:r>
                        <a:rPr lang="ru-RU" sz="1600" dirty="0" smtClean="0"/>
                        <a:t>, %</a:t>
                      </a:r>
                      <a:endParaRPr lang="ru-RU" sz="1600" dirty="0"/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Плановое  соотношение средней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заработной платы к заработной плате</a:t>
                      </a:r>
                      <a:r>
                        <a:rPr lang="ru-RU" sz="1600" baseline="0" dirty="0" smtClean="0"/>
                        <a:t> по субъекту РФ, установленное в плане мероприятий по «ДК»</a:t>
                      </a:r>
                      <a:r>
                        <a:rPr lang="ru-RU" sz="1600" dirty="0" smtClean="0"/>
                        <a:t>, %</a:t>
                      </a:r>
                      <a:endParaRPr lang="ru-RU" sz="1600" dirty="0"/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22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ППС</a:t>
                      </a: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35415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160,2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133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80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Научные</a:t>
                      </a:r>
                      <a:r>
                        <a:rPr lang="ru-RU" sz="1700" b="1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сотрудники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49911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225,7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143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84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Врачебный персонал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39653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179,3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137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Средний медицинский персонал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22645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102,4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79,3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Младший</a:t>
                      </a:r>
                      <a:r>
                        <a:rPr lang="ru-RU" sz="1700" b="1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медицинский персонал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12668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57,3</a:t>
                      </a:r>
                      <a:endParaRPr lang="ru-RU" sz="17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52,4</a:t>
                      </a:r>
                    </a:p>
                  </a:txBody>
                  <a:tcPr marL="68572" marR="68572" marT="34270" marB="34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40A6B6BE-D9C0-4A91-8F21-35134F9200EA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62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5400" b="1" dirty="0" smtClean="0">
                <a:solidFill>
                  <a:srgbClr val="FFCC00"/>
                </a:solidFill>
                <a:latin typeface="Tahoma" pitchFamily="34" charset="0"/>
              </a:rPr>
              <a:t>ТРУДОУСТРОЙСТВО</a:t>
            </a:r>
            <a:endParaRPr lang="ru-RU" altLang="ru-RU" sz="6600" b="1" dirty="0" smtClean="0">
              <a:solidFill>
                <a:srgbClr val="FFCC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519B147D-51F8-49D1-ACA4-662155CD1389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63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52600"/>
            <a:ext cx="8064500" cy="4556125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Clr>
                <a:srgbClr val="FFC000"/>
              </a:buClr>
              <a:buFont typeface="+mj-lt"/>
              <a:buAutoNum type="arabicPeriod"/>
              <a:defRPr/>
            </a:pPr>
            <a:r>
              <a:rPr lang="ru-RU" altLang="ru-RU" sz="2800" b="1" dirty="0" smtClean="0"/>
              <a:t>В 2016 году закончили университет  387 граждан Российской Федерации. Из них 95% выпускников определились с будущим трудоустройством в 26 регионах-субъектах Российской Федерации. 198 выпускников будут работать в Тверской области</a:t>
            </a:r>
            <a:r>
              <a:rPr lang="en-US" altLang="ru-RU" sz="2800" b="1" dirty="0" smtClean="0"/>
              <a:t>;</a:t>
            </a:r>
          </a:p>
          <a:p>
            <a:pPr marL="514350" indent="-514350" eaLnBrk="1" hangingPunct="1">
              <a:lnSpc>
                <a:spcPct val="80000"/>
              </a:lnSpc>
              <a:buClr>
                <a:srgbClr val="FFC000"/>
              </a:buClr>
              <a:buFont typeface="+mj-lt"/>
              <a:buAutoNum type="arabicPeriod"/>
              <a:defRPr/>
            </a:pPr>
            <a:r>
              <a:rPr lang="ru-RU" altLang="ru-RU" sz="2800" b="1" dirty="0" smtClean="0"/>
              <a:t>Итоги мониторинга центров содействия трудоустройству выпускников </a:t>
            </a:r>
            <a:r>
              <a:rPr lang="ru-RU" altLang="ru-RU" sz="2800" b="1" dirty="0" smtClean="0">
                <a:solidFill>
                  <a:srgbClr val="FFC000"/>
                </a:solidFill>
              </a:rPr>
              <a:t>за 2014-2015 учебный год: Тверской ГМУ занял 23 </a:t>
            </a:r>
            <a:r>
              <a:rPr lang="ru-RU" altLang="ru-RU" sz="2800" b="1" dirty="0" smtClean="0"/>
              <a:t>место из 400 вузов Российской Федерации.</a:t>
            </a:r>
            <a:endParaRPr lang="ru-RU" alt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472BBFBC-4B30-4EBF-BF33-BB0A8077DA63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64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280400" cy="5113337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6600" b="1" dirty="0" smtClean="0">
                <a:solidFill>
                  <a:srgbClr val="FFCC00"/>
                </a:solidFill>
              </a:rPr>
              <a:t>Дополнительный  показатель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788D1123-0E4D-485A-A86D-6F918F12FB25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65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458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Дополнительные характеристики образовательной организации</a:t>
            </a:r>
          </a:p>
        </p:txBody>
      </p:sp>
      <p:graphicFrame>
        <p:nvGraphicFramePr>
          <p:cNvPr id="96260" name="Group 4"/>
          <p:cNvGraphicFramePr>
            <a:graphicFrameLocks noGrp="1"/>
          </p:cNvGraphicFramePr>
          <p:nvPr/>
        </p:nvGraphicFramePr>
        <p:xfrm>
          <a:off x="395288" y="1746250"/>
          <a:ext cx="8353425" cy="4679951"/>
        </p:xfrm>
        <a:graphic>
          <a:graphicData uri="http://schemas.openxmlformats.org/drawingml/2006/table">
            <a:tbl>
              <a:tblPr/>
              <a:tblGrid>
                <a:gridCol w="5616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7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Значение показателя вуза</a:t>
                      </a:r>
                      <a:endParaRPr kumimoji="1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49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ППС, имеющих  ученые степени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71,71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7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ic725 Bd B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ППС  возрастной категории моложе 65 лет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50,00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07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ic725 Bd B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ППС  возрастной категории моложе 40 лет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28,95</a:t>
                      </a:r>
                      <a:endParaRPr kumimoji="1" lang="en-US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7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Средняя заработная плата ППС (без внешних совместителей и работающих по договорам ГПХ)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800">
                          <a:solidFill>
                            <a:schemeClr val="tx1"/>
                          </a:solidFill>
                          <a:latin typeface="Gothic725 Bd BT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400">
                          <a:solidFill>
                            <a:schemeClr val="tx1"/>
                          </a:solidFill>
                          <a:latin typeface="Gothic725 Bd BT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anose="05030102010509060703" pitchFamily="18" charset="2"/>
                        <a:defRPr sz="2000">
                          <a:solidFill>
                            <a:schemeClr val="tx1"/>
                          </a:solidFill>
                          <a:latin typeface="Gothic725 Bd BT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othic725 Bd BT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35,42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011">
                <a:tc>
                  <a:txBody>
                    <a:bodyPr/>
                    <a:lstStyle/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Средняя заработная плата научных работников (без внешних совместителей и работающих по договорам ГПХ)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45,83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614">
                <a:tc>
                  <a:txBody>
                    <a:bodyPr/>
                    <a:lstStyle/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Доходы вуза из всех источников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896 150,10</a:t>
                      </a:r>
                      <a:endParaRPr kumimoji="1" lang="ru-RU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74">
                <a:tc>
                  <a:txBody>
                    <a:bodyPr/>
                    <a:lstStyle/>
                    <a:p>
                      <a:r>
                        <a:rPr kumimoji="1" lang="ru-RU" altLang="ru-RU" sz="1800" b="1" i="0" u="none" strike="noStrike" kern="900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Доходы вуза из внебюджетных источников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0" kern="1200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509 291,80</a:t>
                      </a:r>
                      <a:endParaRPr kumimoji="1" lang="ru-RU" altLang="ru-RU" sz="1800" b="1" i="0" u="none" strike="noStrike" kern="900" cap="none" spc="-100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D97ED705-113E-41CF-94B1-A912A823C9D3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66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60350"/>
            <a:ext cx="8558212" cy="10080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itchFamily="34" charset="0"/>
              </a:rPr>
              <a:t>Решения 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844675"/>
            <a:ext cx="8591550" cy="4721225"/>
          </a:xfrm>
        </p:spPr>
        <p:txBody>
          <a:bodyPr/>
          <a:lstStyle/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/>
              <a:defRPr/>
            </a:pPr>
            <a:r>
              <a:rPr lang="ru-RU" sz="1600" b="1" dirty="0">
                <a:effectLst/>
              </a:rPr>
              <a:t>Продолжить работу по оптимизации всех видов деятельности университета.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 университета</a:t>
            </a:r>
            <a:r>
              <a:rPr lang="ru-RU" sz="1600" i="1" dirty="0">
                <a:solidFill>
                  <a:srgbClr val="FFC000"/>
                </a:solidFill>
                <a:effectLst/>
              </a:rPr>
              <a:t>.</a:t>
            </a:r>
            <a:endParaRPr lang="ru-RU" sz="1600" dirty="0">
              <a:solidFill>
                <a:srgbClr val="FFC000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/>
              <a:defRPr/>
            </a:pPr>
            <a:r>
              <a:rPr lang="ru-RU" sz="1600" b="1" dirty="0">
                <a:effectLst/>
              </a:rPr>
              <a:t>Разработать и реализовать комплекс мероприятий, направленных на максимально полное выполнение показателей </a:t>
            </a:r>
            <a:r>
              <a:rPr lang="ru-RU" sz="1600" b="1" dirty="0" smtClean="0">
                <a:effectLst/>
              </a:rPr>
              <a:t>мониторинга эффективности деятельности </a:t>
            </a:r>
            <a:r>
              <a:rPr lang="ru-RU" sz="1600" b="1" dirty="0">
                <a:effectLst/>
              </a:rPr>
              <a:t>университета за 2016 год.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 и кафедры университета.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/>
              <a:defRPr/>
            </a:pPr>
            <a:r>
              <a:rPr lang="ru-RU" sz="1600" b="1" dirty="0">
                <a:effectLst/>
              </a:rPr>
              <a:t>Осуществить полную реализацию </a:t>
            </a:r>
            <a:r>
              <a:rPr lang="ru-RU" sz="1600" b="1" dirty="0" smtClean="0">
                <a:effectLst/>
              </a:rPr>
              <a:t>государственного </a:t>
            </a:r>
            <a:r>
              <a:rPr lang="ru-RU" sz="1600" b="1" dirty="0">
                <a:effectLst/>
              </a:rPr>
              <a:t>задания вуза на 2016 год и Дорожную карту вуза за 2016 год.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 университета.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/>
              <a:defRPr/>
            </a:pPr>
            <a:r>
              <a:rPr lang="ru-RU" sz="1600" b="1" dirty="0">
                <a:effectLst/>
              </a:rPr>
              <a:t>Продолжить в течение 2016-2017 учебного года совершенствование и расширение балльной  оценки деятельности профессорско-преподавательского состава и </a:t>
            </a:r>
            <a:r>
              <a:rPr lang="ru-RU" sz="1600" b="1" dirty="0" smtClean="0">
                <a:effectLst/>
              </a:rPr>
              <a:t>обучающихся </a:t>
            </a:r>
            <a:r>
              <a:rPr lang="ru-RU" sz="1600" b="1" dirty="0">
                <a:effectLst/>
              </a:rPr>
              <a:t>университета.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 университета, деканаты университета.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/>
              <a:defRPr/>
            </a:pPr>
            <a:r>
              <a:rPr lang="ru-RU" sz="1600" b="1" dirty="0">
                <a:effectLst/>
              </a:rPr>
              <a:t>Провести полную и максимально эффективную реализацию мероприятий </a:t>
            </a:r>
            <a:r>
              <a:rPr lang="ru-RU" sz="1600" b="1" dirty="0" smtClean="0">
                <a:effectLst/>
              </a:rPr>
              <a:t>по предупреждению </a:t>
            </a:r>
            <a:r>
              <a:rPr lang="ru-RU" sz="1600" b="1" dirty="0">
                <a:effectLst/>
              </a:rPr>
              <a:t>коррупции во всех видах деятельности университета. </a:t>
            </a:r>
            <a:r>
              <a:rPr lang="ru-RU" sz="1600" b="1" i="1" dirty="0">
                <a:effectLst/>
              </a:rPr>
              <a:t>Ответственные исполнители: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ректорат, комиссия по противодействию коррупции, управление по воспитательной работе, кафедры вуза.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>
              <a:buFont typeface="+mj-lt"/>
              <a:buAutoNum type="arabicPeriod"/>
              <a:defRPr/>
            </a:pPr>
            <a:endParaRPr lang="ru-RU" sz="1600" b="1" dirty="0" smtClean="0">
              <a:solidFill>
                <a:srgbClr val="FFC000"/>
              </a:solidFill>
              <a:effectLst/>
            </a:endParaRPr>
          </a:p>
          <a:p>
            <a:pPr>
              <a:buFont typeface="+mj-lt"/>
              <a:buAutoNum type="arabicPeriod"/>
              <a:defRPr/>
            </a:pPr>
            <a:endParaRPr lang="ru-RU" sz="1600" b="1" dirty="0">
              <a:effectLst/>
            </a:endParaRPr>
          </a:p>
          <a:p>
            <a:pPr>
              <a:buFont typeface="+mj-lt"/>
              <a:buAutoNum type="arabicPeriod"/>
              <a:defRPr/>
            </a:pPr>
            <a:endParaRPr lang="ru-RU" sz="1600" b="1" dirty="0" smtClean="0">
              <a:effectLst/>
            </a:endParaRPr>
          </a:p>
          <a:p>
            <a:pPr>
              <a:buFont typeface="+mj-lt"/>
              <a:buAutoNum type="arabicPeriod"/>
              <a:defRPr/>
            </a:pPr>
            <a:endParaRPr lang="ru-RU" sz="2000" dirty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buFont typeface="Webdings" panose="05030102010509060703" pitchFamily="18" charset="2"/>
              <a:buAutoNum type="arabicPeriod"/>
              <a:defRPr/>
            </a:pPr>
            <a:endParaRPr lang="ru-RU" altLang="ru-RU" sz="2000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E3BA8674-D242-4B08-B90E-5516729F1F2B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67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88913"/>
            <a:ext cx="8558212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itchFamily="34" charset="0"/>
              </a:rPr>
              <a:t>Решения </a:t>
            </a:r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00213"/>
            <a:ext cx="8640762" cy="4865687"/>
          </a:xfrm>
        </p:spPr>
        <p:txBody>
          <a:bodyPr/>
          <a:lstStyle/>
          <a:p>
            <a:pPr>
              <a:buClr>
                <a:srgbClr val="FFC000"/>
              </a:buClr>
              <a:buSzPct val="110000"/>
              <a:buFont typeface="Gothic725 Bd BT"/>
              <a:buAutoNum type="arabicPeriod" startAt="6"/>
            </a:pPr>
            <a:r>
              <a:rPr lang="ru-RU" altLang="ru-RU" sz="1600" b="1" smtClean="0">
                <a:effectLst/>
              </a:rPr>
              <a:t>Провести  анализ результатов первичной аккредитации выпускников стоматологического и фармацевтического факультетов. </a:t>
            </a:r>
            <a:r>
              <a:rPr lang="ru-RU" altLang="ru-RU" sz="1600" b="1" i="1" smtClean="0">
                <a:effectLst/>
              </a:rPr>
              <a:t>Ответственные исполнители: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деканаты стоматологического и фармацевтического факультетов.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buClr>
                <a:srgbClr val="FFC000"/>
              </a:buClr>
              <a:buSzPct val="110000"/>
              <a:buFont typeface="Gothic725 Bd BT"/>
              <a:buAutoNum type="arabicPeriod" startAt="6"/>
            </a:pPr>
            <a:r>
              <a:rPr lang="ru-RU" altLang="ru-RU" sz="1600" b="1" smtClean="0">
                <a:effectLst/>
              </a:rPr>
              <a:t>Обеспечить жесткий контроль над реализацией планов подготовки и проведения первичной аккредитации выпускников 2017 года.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ректорат, деканаты и клинические кафедры университета.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buClr>
                <a:srgbClr val="FFC000"/>
              </a:buClr>
              <a:buSzPct val="110000"/>
              <a:buFont typeface="Gothic725 Bd BT"/>
              <a:buAutoNum type="arabicPeriod" startAt="6"/>
            </a:pPr>
            <a:r>
              <a:rPr lang="ru-RU" altLang="ru-RU" sz="1600" b="1" smtClean="0">
                <a:effectLst/>
              </a:rPr>
              <a:t>Интенсифицировать работу по опережающему включению Тверского ГМУ в современную схему непрерывного медицинского образования.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ректора, деканат ФДПО, интернатуры и ординатуры.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buClr>
                <a:srgbClr val="FFC000"/>
              </a:buClr>
              <a:buSzPct val="110000"/>
              <a:buFont typeface="Gothic725 Bd BT"/>
              <a:buAutoNum type="arabicPeriod" startAt="6"/>
            </a:pPr>
            <a:r>
              <a:rPr lang="ru-RU" altLang="ru-RU" sz="1600" b="1" smtClean="0">
                <a:effectLst/>
              </a:rPr>
              <a:t>Активизировать работу по разработке программ дополнительного профессионального образования: (1) программ повышения квалификации непрерывного образования, реализуемых в том числе с применением образовательного сертификата; (2) программ повышения квалификации («традиционных»), реализуемых с применением образовательного сертификата.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ректорат, деканат ФДПО, интернатуры и ординатуры.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C3F9B8E3-9136-46CA-A73A-703C53DA0CCA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68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88913"/>
            <a:ext cx="8558212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itchFamily="34" charset="0"/>
              </a:rPr>
              <a:t>Решения 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954213"/>
            <a:ext cx="8462962" cy="4751387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FFC000"/>
              </a:buClr>
              <a:buSzPct val="110000"/>
              <a:buFont typeface="Gothic725 Bd BT"/>
              <a:buAutoNum type="arabicPeriod" startAt="10"/>
            </a:pPr>
            <a:r>
              <a:rPr lang="ru-RU" altLang="ru-RU" sz="1600" b="1" smtClean="0">
                <a:effectLst/>
              </a:rPr>
              <a:t>Считать приоритетным прогрессирующее развитие инновационных и высокотехнологичных методов лечения и диагностики в деятельности университетских клиники и поликлиники.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руководство клиники и поликлиники университета.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spcAft>
                <a:spcPts val="600"/>
              </a:spcAft>
              <a:buClr>
                <a:srgbClr val="FFC000"/>
              </a:buClr>
              <a:buSzPct val="110000"/>
              <a:buFont typeface="Gothic725 Bd BT"/>
              <a:buAutoNum type="arabicPeriod" startAt="10"/>
            </a:pPr>
            <a:r>
              <a:rPr lang="ru-RU" altLang="ru-RU" sz="1600" b="1" smtClean="0">
                <a:effectLst/>
              </a:rPr>
              <a:t>Продолжить структурную и содержательную реорганизацию деятельности клиники и поликлиники университета.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главные врачи клиники и поликлиники университета.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spcAft>
                <a:spcPts val="600"/>
              </a:spcAft>
              <a:buClr>
                <a:srgbClr val="FFC000"/>
              </a:buClr>
              <a:buSzPct val="110000"/>
              <a:buFont typeface="Gothic725 Bd BT"/>
              <a:buAutoNum type="arabicPeriod" startAt="10"/>
            </a:pPr>
            <a:r>
              <a:rPr lang="ru-RU" altLang="ru-RU" sz="1600" b="1" smtClean="0">
                <a:effectLst/>
              </a:rPr>
              <a:t>Провести комиссионный анализ деятельности клинических кафедр университета в области подготовки кадров высшей квалификацию.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Ответственные исполнители: ректорат, управление кадров.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  <a:p>
            <a:pPr>
              <a:spcAft>
                <a:spcPts val="600"/>
              </a:spcAft>
              <a:buClr>
                <a:srgbClr val="FFC000"/>
              </a:buClr>
              <a:buSzPct val="110000"/>
              <a:buFont typeface="Gothic725 Bd BT"/>
              <a:buAutoNum type="arabicPeriod" startAt="10"/>
            </a:pPr>
            <a:r>
              <a:rPr lang="ru-RU" altLang="ru-RU" sz="1600" b="1" smtClean="0">
                <a:effectLst/>
              </a:rPr>
              <a:t>Продолжить в 2016-2017 учебном году работу по развитию Центра симуляционного обучения и аккредитации специалистов</a:t>
            </a:r>
            <a:r>
              <a:rPr lang="ru-RU" altLang="ru-RU" sz="1600" b="1" smtClean="0">
                <a:solidFill>
                  <a:srgbClr val="FFC000"/>
                </a:solidFill>
                <a:effectLst/>
              </a:rPr>
              <a:t>. </a:t>
            </a:r>
            <a:r>
              <a:rPr lang="ru-RU" altLang="ru-RU" sz="1600" b="1" i="1" smtClean="0">
                <a:solidFill>
                  <a:srgbClr val="FFC000"/>
                </a:solidFill>
                <a:effectLst/>
              </a:rPr>
              <a:t> Ответственные исполнители: ректорат.</a:t>
            </a:r>
            <a:endParaRPr lang="ru-RU" altLang="ru-RU" sz="1600" b="1" smtClean="0"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672AF1A0-F26F-4712-BEE4-15C73F9793FE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69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88913"/>
            <a:ext cx="8558212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solidFill>
                  <a:srgbClr val="FFCC00"/>
                </a:solidFill>
                <a:latin typeface="Tahoma" pitchFamily="34" charset="0"/>
              </a:rPr>
              <a:t>Решения 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700213"/>
            <a:ext cx="8462962" cy="4608512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FFC000"/>
              </a:buClr>
              <a:buSzPct val="110000"/>
              <a:buFont typeface="+mj-lt"/>
              <a:buAutoNum type="arabicPeriod" startAt="14"/>
              <a:defRPr/>
            </a:pPr>
            <a:r>
              <a:rPr lang="ru-RU" sz="1600" b="1" dirty="0" smtClean="0">
                <a:effectLst/>
              </a:rPr>
              <a:t>Продолжить реализацию научно-практических проектов «Мобильное здравоохранение» , «Профилактический кластер Тверской области» и международных соглашений</a:t>
            </a:r>
            <a:r>
              <a:rPr lang="ru-RU" sz="1600" b="1" dirty="0" smtClean="0">
                <a:solidFill>
                  <a:srgbClr val="FFC000"/>
                </a:solidFill>
                <a:effectLst/>
              </a:rPr>
              <a:t>. </a:t>
            </a:r>
            <a:r>
              <a:rPr lang="ru-RU" sz="1600" b="1" i="1" dirty="0" smtClean="0">
                <a:solidFill>
                  <a:srgbClr val="FFC000"/>
                </a:solidFill>
                <a:effectLst/>
              </a:rPr>
              <a:t>Ответственные исполнители: ректорат, управление международного образования и сотрудничества, кафедры университета.</a:t>
            </a:r>
            <a:endParaRPr lang="ru-RU" sz="1600" b="1" dirty="0" smtClean="0">
              <a:effectLst/>
            </a:endParaRPr>
          </a:p>
          <a:p>
            <a:pPr>
              <a:spcAft>
                <a:spcPts val="1200"/>
              </a:spcAft>
              <a:buClr>
                <a:srgbClr val="FFC000"/>
              </a:buClr>
              <a:buSzPct val="110000"/>
              <a:buFont typeface="+mj-lt"/>
              <a:buAutoNum type="arabicPeriod" startAt="14"/>
              <a:defRPr/>
            </a:pPr>
            <a:r>
              <a:rPr lang="ru-RU" sz="1600" b="1" dirty="0" smtClean="0">
                <a:effectLst/>
              </a:rPr>
              <a:t>Осуществить </a:t>
            </a:r>
            <a:r>
              <a:rPr lang="ru-RU" sz="1600" b="1" dirty="0">
                <a:effectLst/>
              </a:rPr>
              <a:t>корректировку содержания стимулирующих выплат профессорско-преподавательского состава вуза с учетом позиции «эффективного университета».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ректорат, управление кадров, планово-финансовое управление университета</a:t>
            </a:r>
            <a:r>
              <a:rPr lang="ru-RU" sz="1600" b="1" i="1" dirty="0" smtClean="0">
                <a:solidFill>
                  <a:srgbClr val="FFC000"/>
                </a:solidFill>
                <a:effectLst/>
              </a:rPr>
              <a:t>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>
              <a:spcAft>
                <a:spcPts val="1200"/>
              </a:spcAft>
              <a:buClr>
                <a:srgbClr val="FFC000"/>
              </a:buClr>
              <a:buSzPct val="110000"/>
              <a:buFont typeface="+mj-lt"/>
              <a:buAutoNum type="arabicPeriod" startAt="14"/>
              <a:defRPr/>
            </a:pPr>
            <a:r>
              <a:rPr lang="ru-RU" sz="1600" b="1" dirty="0">
                <a:effectLst/>
              </a:rPr>
              <a:t>Усилить меры антитеррористической защищенности, безопасности и пожарной безопасности структурных подразделений вуза</a:t>
            </a:r>
            <a:r>
              <a:rPr lang="ru-RU" sz="1600" b="1" dirty="0">
                <a:solidFill>
                  <a:srgbClr val="FFC000"/>
                </a:solidFill>
                <a:effectLst/>
              </a:rPr>
              <a:t>.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Ответственные исполнители: ректорат, ВСЕ структурные подразделения вуза</a:t>
            </a:r>
            <a:r>
              <a:rPr lang="ru-RU" sz="1600" b="1" i="1" dirty="0" smtClean="0">
                <a:solidFill>
                  <a:srgbClr val="FFC000"/>
                </a:solidFill>
                <a:effectLst/>
              </a:rPr>
              <a:t>.</a:t>
            </a:r>
            <a:endParaRPr lang="ru-RU" sz="1600" b="1" dirty="0" smtClean="0">
              <a:solidFill>
                <a:srgbClr val="FFC000"/>
              </a:solidFill>
              <a:effectLst/>
            </a:endParaRPr>
          </a:p>
          <a:p>
            <a:pPr>
              <a:spcAft>
                <a:spcPts val="1200"/>
              </a:spcAft>
              <a:buClr>
                <a:srgbClr val="FFC000"/>
              </a:buClr>
              <a:buSzPct val="110000"/>
              <a:buFont typeface="+mj-lt"/>
              <a:buAutoNum type="arabicPeriod" startAt="14"/>
              <a:defRPr/>
            </a:pPr>
            <a:r>
              <a:rPr lang="ru-RU" sz="1600" b="1" dirty="0" smtClean="0">
                <a:effectLst/>
              </a:rPr>
              <a:t>Полноценно </a:t>
            </a:r>
            <a:r>
              <a:rPr lang="ru-RU" sz="1600" b="1" dirty="0">
                <a:effectLst/>
              </a:rPr>
              <a:t>реализовать план мероприятий, посвященных 80 -летию Тверского государственного медицинского университета. </a:t>
            </a:r>
            <a:r>
              <a:rPr lang="ru-RU" sz="1600" b="1" i="1" dirty="0">
                <a:effectLst/>
              </a:rPr>
              <a:t>Ответственные исполнители: </a:t>
            </a:r>
            <a:r>
              <a:rPr lang="ru-RU" sz="1600" b="1" i="1" dirty="0">
                <a:solidFill>
                  <a:srgbClr val="FFC000"/>
                </a:solidFill>
                <a:effectLst/>
              </a:rPr>
              <a:t>ректорат, деканаты, управление по воспитательной работе, планово-финансовое управление, кафедры университета.</a:t>
            </a:r>
            <a:endParaRPr lang="ru-RU" sz="1600" b="1" dirty="0">
              <a:solidFill>
                <a:srgbClr val="FFC000"/>
              </a:solidFill>
              <a:effectLst/>
            </a:endParaRPr>
          </a:p>
          <a:p>
            <a:pPr marL="342900" indent="-342900">
              <a:buClr>
                <a:srgbClr val="FFC000"/>
              </a:buClr>
              <a:buSzPct val="110000"/>
              <a:buFont typeface="+mj-lt"/>
              <a:buAutoNum type="arabicPeriod" startAt="14"/>
              <a:defRPr/>
            </a:pPr>
            <a:endParaRPr lang="ru-RU" altLang="ru-RU" sz="1600" b="1" i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11CECAD0-DFC8-49E7-B334-32498253FF2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7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280400" cy="4824412"/>
          </a:xfrm>
        </p:spPr>
        <p:txBody>
          <a:bodyPr/>
          <a:lstStyle/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endParaRPr lang="ru-RU" altLang="ru-RU" b="1" dirty="0" smtClean="0"/>
          </a:p>
          <a:p>
            <a:pPr marL="533400" indent="-533400" algn="ctr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ru-RU" altLang="ru-RU" sz="5400" b="1" dirty="0" smtClean="0">
                <a:solidFill>
                  <a:srgbClr val="FFCC00"/>
                </a:solidFill>
                <a:latin typeface="Tahoma" pitchFamily="34" charset="0"/>
              </a:rPr>
              <a:t>ОБРАЗОВАТЕЛЬНАЯ ДЕЯТЕЛЬНОСТЬ</a:t>
            </a:r>
            <a:r>
              <a:rPr lang="ru-RU" altLang="ru-RU" sz="6600" b="1" dirty="0" smtClean="0">
                <a:solidFill>
                  <a:srgbClr val="FFCC00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D75E735E-93AF-4F6F-8FBC-82FA33C3FE79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70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8280400" cy="4608513"/>
          </a:xfrm>
        </p:spPr>
        <p:txBody>
          <a:bodyPr/>
          <a:lstStyle/>
          <a:p>
            <a:pPr marL="0" indent="0">
              <a:buFont typeface="Webdings" panose="05030102010509060703" pitchFamily="18" charset="2"/>
              <a:buNone/>
            </a:pPr>
            <a:r>
              <a:rPr lang="ru-RU" altLang="ru-RU" sz="2800" b="1" smtClean="0">
                <a:effectLst/>
              </a:rPr>
              <a:t>«</a:t>
            </a:r>
            <a:r>
              <a:rPr lang="ru-RU" altLang="ru-RU" sz="2400" b="1" smtClean="0">
                <a:effectLst/>
              </a:rPr>
              <a:t>ЕСЛИ ТРАДИЦИЯ НЕ СОЗДАЕТ УСЛОВИЯ ДЛЯ ПОСЛЕДУЮЩЕГО РАЗВИТИЯ, ТО ЭТО НЕ ЯВЛЯЕТСЯ ТРАДИЦИЕЙ, А СКОРЕЕ ВСЕГО ПРИКРЫТИЕ ЗНАЧИМЫМ СЛОВОМ СВОЕЙ </a:t>
            </a:r>
            <a:r>
              <a:rPr lang="ru-RU" altLang="ru-RU" sz="2400" b="1" i="1" smtClean="0">
                <a:effectLst/>
              </a:rPr>
              <a:t>БЕЗДЕЯТЕЛЬНОСТИ»</a:t>
            </a:r>
            <a:r>
              <a:rPr lang="ru-RU" altLang="ru-RU" sz="2400" b="1" smtClean="0">
                <a:effectLst/>
              </a:rPr>
              <a:t> </a:t>
            </a:r>
          </a:p>
          <a:p>
            <a:pPr marL="0" indent="0">
              <a:buFont typeface="Webdings" panose="05030102010509060703" pitchFamily="18" charset="2"/>
              <a:buNone/>
            </a:pPr>
            <a:r>
              <a:rPr lang="ru-RU" altLang="ru-RU" sz="2400" b="1" smtClean="0">
                <a:effectLst/>
              </a:rPr>
              <a:t>    ГЕНРИ ГРИН, «ВОЗВРАЩЕНИЕ», 2016 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62C67A43-14F7-4CFE-BEFD-59093375F202}" type="slidenum">
              <a:rPr kumimoji="0" lang="ru-RU" altLang="ru-RU" b="0" i="0" smtClean="0">
                <a:solidFill>
                  <a:schemeClr val="tx1"/>
                </a:solidFill>
                <a:latin typeface="Gothic725 Bd BT"/>
              </a:rPr>
              <a:pPr>
                <a:defRPr/>
              </a:pPr>
              <a:t>71</a:t>
            </a:fld>
            <a:endParaRPr kumimoji="0" lang="ru-RU" altLang="ru-RU" b="0" i="0" dirty="0" smtClean="0">
              <a:solidFill>
                <a:schemeClr val="tx1"/>
              </a:solidFill>
              <a:latin typeface="Gothic725 Bd BT"/>
            </a:endParaRP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424862" cy="4895850"/>
          </a:xfrm>
        </p:spPr>
        <p:txBody>
          <a:bodyPr/>
          <a:lstStyle/>
          <a:p>
            <a:pPr marL="533400" indent="-533400" eaLnBrk="1" hangingPunct="1">
              <a:buClr>
                <a:srgbClr val="FFCC00"/>
              </a:buClr>
              <a:buFont typeface="Webdings" panose="05030102010509060703" pitchFamily="18" charset="2"/>
              <a:buNone/>
              <a:defRPr/>
            </a:pPr>
            <a:endParaRPr lang="en-US" altLang="ru-RU" sz="3600" b="1" i="1" dirty="0" smtClean="0">
              <a:solidFill>
                <a:srgbClr val="FFCC00"/>
              </a:solidFill>
            </a:endParaRPr>
          </a:p>
          <a:p>
            <a:pPr marL="533400" indent="-533400" eaLnBrk="1" hangingPunct="1">
              <a:buClr>
                <a:srgbClr val="FFCC00"/>
              </a:buClr>
              <a:buFont typeface="Webdings" panose="05030102010509060703" pitchFamily="18" charset="2"/>
              <a:buNone/>
              <a:defRPr/>
            </a:pPr>
            <a:endParaRPr lang="en-US" altLang="ru-RU" sz="3600" b="1" i="1" dirty="0" smtClean="0">
              <a:solidFill>
                <a:srgbClr val="FFCC00"/>
              </a:solidFill>
            </a:endParaRPr>
          </a:p>
          <a:p>
            <a:pPr marL="533400" indent="-533400" algn="ctr" eaLnBrk="1" hangingPunct="1">
              <a:buClr>
                <a:srgbClr val="FFCC00"/>
              </a:buClr>
              <a:buFont typeface="Webdings" panose="05030102010509060703" pitchFamily="18" charset="2"/>
              <a:buNone/>
              <a:defRPr/>
            </a:pPr>
            <a:r>
              <a:rPr lang="ru-RU" altLang="ru-RU" sz="4800" b="1" i="1" dirty="0" smtClean="0">
                <a:solidFill>
                  <a:srgbClr val="FFCC00"/>
                </a:solidFill>
              </a:rPr>
              <a:t>Благодарю Вас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BF8647B4-1635-451D-98E2-EBF1B2B26045}" type="slidenum">
              <a:rPr kumimoji="0" lang="ru-RU" altLang="ru-RU" sz="1400" b="0" i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8</a:t>
            </a:fld>
            <a:endParaRPr kumimoji="0" lang="ru-RU" altLang="ru-RU" sz="1400" b="0" i="0" dirty="0" smtClean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Образовательная деятельность</a:t>
            </a:r>
          </a:p>
        </p:txBody>
      </p:sp>
      <p:pic>
        <p:nvPicPr>
          <p:cNvPr id="3174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213"/>
            <a:ext cx="83058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 bwMode="auto">
          <a:xfrm>
            <a:off x="7696200" y="6553200"/>
            <a:ext cx="1219200" cy="304800"/>
          </a:xfrm>
          <a:prstGeom prst="rect">
            <a:avLst/>
          </a:prstGeom>
          <a:noFill/>
          <a:extLst/>
        </p:spPr>
        <p:txBody>
          <a:bodyPr anchor="ctr"/>
          <a:lstStyle>
            <a:lvl1pPr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1pPr>
            <a:lvl2pPr marL="742950" indent="-28575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2pPr>
            <a:lvl3pPr marL="11430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3pPr>
            <a:lvl4pPr marL="16002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4pPr>
            <a:lvl5pPr marL="2057400" indent="-228600"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 i="1">
                <a:solidFill>
                  <a:srgbClr val="FF0000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defRPr/>
            </a:pPr>
            <a:fld id="{997B64DB-F0CB-426E-B585-4B67173873D9}" type="slidenum">
              <a:rPr kumimoji="0" lang="ru-RU" altLang="ru-RU" sz="1400" b="0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ic725 Bd BT"/>
              </a:rPr>
              <a:pPr algn="r" eaLnBrk="1" hangingPunct="1">
                <a:defRPr/>
              </a:pPr>
              <a:t>9</a:t>
            </a:fld>
            <a:endParaRPr kumimoji="0" lang="ru-RU" altLang="ru-RU" sz="1400" b="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thic725 Bd BT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FFCC00"/>
                </a:solidFill>
                <a:latin typeface="Tahoma" panose="020B0604030504040204" pitchFamily="34" charset="0"/>
              </a:rPr>
              <a:t>Образовательная деятельность</a:t>
            </a:r>
          </a:p>
        </p:txBody>
      </p:sp>
      <p:pic>
        <p:nvPicPr>
          <p:cNvPr id="33796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00200"/>
            <a:ext cx="8367712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лектронные проекты РГУ_СИТО2003">
  <a:themeElements>
    <a:clrScheme name="">
      <a:dk1>
        <a:srgbClr val="808080"/>
      </a:dk1>
      <a:lt1>
        <a:srgbClr val="F8F8F8"/>
      </a:lt1>
      <a:dk2>
        <a:srgbClr val="000099"/>
      </a:dk2>
      <a:lt2>
        <a:srgbClr val="FFFFFF"/>
      </a:lt2>
      <a:accent1>
        <a:srgbClr val="6699FF"/>
      </a:accent1>
      <a:accent2>
        <a:srgbClr val="3399FF"/>
      </a:accent2>
      <a:accent3>
        <a:srgbClr val="AAAACA"/>
      </a:accent3>
      <a:accent4>
        <a:srgbClr val="D4D4D4"/>
      </a:accent4>
      <a:accent5>
        <a:srgbClr val="B8CAFF"/>
      </a:accent5>
      <a:accent6>
        <a:srgbClr val="2D8AE7"/>
      </a:accent6>
      <a:hlink>
        <a:srgbClr val="FFFFFF"/>
      </a:hlink>
      <a:folHlink>
        <a:srgbClr val="99CCFF"/>
      </a:folHlink>
    </a:clrScheme>
    <a:fontScheme name="Электронные проекты РГУ_СИТО2003">
      <a:majorFont>
        <a:latin typeface="Gothic725 Bd BT"/>
        <a:ea typeface=""/>
        <a:cs typeface=""/>
      </a:majorFont>
      <a:minorFont>
        <a:latin typeface="Gothic725 Bd B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1800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1800" b="1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лектронные проекты РГУ_СИТО2003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ые проекты РГУ_СИТО2003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ые проекты РГУ_СИТО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ые проекты РГУ_СИТО2003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ые проекты РГУ_СИТО2003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ые проекты РГУ_СИТО2003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ые проекты РГУ_СИТО2003 7">
        <a:dk1>
          <a:srgbClr val="808080"/>
        </a:dk1>
        <a:lt1>
          <a:srgbClr val="F8F8F8"/>
        </a:lt1>
        <a:dk2>
          <a:srgbClr val="0066FF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B8FF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8026</TotalTime>
  <Words>2969</Words>
  <Application>Microsoft Office PowerPoint</Application>
  <PresentationFormat>Экран (4:3)</PresentationFormat>
  <Paragraphs>641</Paragraphs>
  <Slides>71</Slides>
  <Notes>46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71</vt:i4>
      </vt:variant>
    </vt:vector>
  </HeadingPairs>
  <TitlesOfParts>
    <vt:vector size="84" baseType="lpstr">
      <vt:lpstr>Tahoma</vt:lpstr>
      <vt:lpstr>Arial</vt:lpstr>
      <vt:lpstr>Gothic725 Bd BT</vt:lpstr>
      <vt:lpstr>Webdings</vt:lpstr>
      <vt:lpstr>Wingdings</vt:lpstr>
      <vt:lpstr>Calibri Light</vt:lpstr>
      <vt:lpstr>Calibri</vt:lpstr>
      <vt:lpstr>Century</vt:lpstr>
      <vt:lpstr>Cambria</vt:lpstr>
      <vt:lpstr>Times New Roman</vt:lpstr>
      <vt:lpstr>Verdana</vt:lpstr>
      <vt:lpstr>Электронные проекты РГУ_СИТО2003</vt:lpstr>
      <vt:lpstr>Тема Office</vt:lpstr>
      <vt:lpstr>Отчет  ректора Тверского государственного медицинского университета профессора М.Н. Калинкина за 2015/2016 учебный год (информация, проблемы, задачи, пути решения)  Выступление на Конференции научно-педагогических работников, представителей других категорий работников и обучающихся 13 сентября 2016 года</vt:lpstr>
      <vt:lpstr>Главные события года </vt:lpstr>
      <vt:lpstr>Основные документы</vt:lpstr>
      <vt:lpstr>Сведения по показателям мониторинга эффективности</vt:lpstr>
      <vt:lpstr>Позиция вуза по основным показателям мониторинга эффективности</vt:lpstr>
      <vt:lpstr>Позиция вуза по основным показателям</vt:lpstr>
      <vt:lpstr>Презентация PowerPoint</vt:lpstr>
      <vt:lpstr>Образовательная деятельность</vt:lpstr>
      <vt:lpstr>Образовательная деятельность</vt:lpstr>
      <vt:lpstr>Образовательная деятельность</vt:lpstr>
      <vt:lpstr>Образовательная деятельность</vt:lpstr>
      <vt:lpstr>Прием 2016 г.  Целевой прием</vt:lpstr>
      <vt:lpstr>Прием 2016 г. Количество российских студентов, зачисленных на договорной основе</vt:lpstr>
      <vt:lpstr>Прием 2016 г. Количество студентов, зачисленных на бюджетной  основе</vt:lpstr>
      <vt:lpstr>Прием 2016 г. </vt:lpstr>
      <vt:lpstr>Прием 2016 г. Аспирантура</vt:lpstr>
      <vt:lpstr>Прием по программам ординатуры</vt:lpstr>
      <vt:lpstr>Государственная итоговая аттестация</vt:lpstr>
      <vt:lpstr>Итоги первичной аккредитации специалистов 2016 года</vt:lpstr>
      <vt:lpstr>Качество бюджетного приема в медицинские вузы 2016 года</vt:lpstr>
      <vt:lpstr>Воспитательная работа </vt:lpstr>
      <vt:lpstr>Презентация PowerPoint</vt:lpstr>
      <vt:lpstr>Научная  деятельность</vt:lpstr>
      <vt:lpstr>Научная  деятельность</vt:lpstr>
      <vt:lpstr>Научная  деятельность</vt:lpstr>
      <vt:lpstr>Научная  деятельность</vt:lpstr>
      <vt:lpstr>Научная  деятельность</vt:lpstr>
      <vt:lpstr>Привлеченные средства,  в тыс. руб.</vt:lpstr>
      <vt:lpstr>Динамика научно-исследовательских, опытно-конструкторских и технологических работ с учетом всех источников финансирования, в тыс.руб. </vt:lpstr>
      <vt:lpstr>Средства, полученные вузом от управления объектами  интеллектуальной собственности,  в тыс. руб.</vt:lpstr>
      <vt:lpstr>Количество полученных грантов  </vt:lpstr>
      <vt:lpstr>Количество цитирований статей в индексируемой системе цитирования Web of Science в расчете  на 100 НПР</vt:lpstr>
      <vt:lpstr>Количество цитирований статей в индексируемой системе цитирования Scopus в расчете на 100 НПР</vt:lpstr>
      <vt:lpstr>Количество цитирований статей в Российском индексе научного цитирования (РИНЦ) в расчете  на 100 НПР</vt:lpstr>
      <vt:lpstr>Количество статей в Web of Science,  в расчете  на 100 НПР</vt:lpstr>
      <vt:lpstr>Количество статей в Scopus,  в расчете  на 100 НПР</vt:lpstr>
      <vt:lpstr>Количество статей в РИНЦ,  в расчете  на 100 НПР</vt:lpstr>
      <vt:lpstr>Количество лицензионных соглашений</vt:lpstr>
      <vt:lpstr>Удельный вес численности НПР без ученой степени до 30 лет, кандидатов наук - до 35 лет, докторов наук- до 40 лет, в общей численности НПР</vt:lpstr>
      <vt:lpstr>Количество научно-педагогических работников, защитивших кандидатские и докторские диссертации за отчетный год</vt:lpstr>
      <vt:lpstr>Количество научных журналов, в том числе электронных, издаваемых вузом </vt:lpstr>
      <vt:lpstr>Эффективность деятельности совета по защите диссертаций</vt:lpstr>
      <vt:lpstr>Кафедры, не участвующие в подготовке диссертаций  на соискание ученой степени доктора  и кандидата наук с 2010 года       </vt:lpstr>
      <vt:lpstr>      Публикационные показатели (сотрудники, имеющие высокий индекс цитирования) клинические кафедры</vt:lpstr>
      <vt:lpstr>      Публикационные показатели (сотрудники, имеющие высокий индекс цитирования) теоретические кафедры</vt:lpstr>
      <vt:lpstr>      Публикационные показатели (сотрудники, имеющие высокий индекс Хирша) клинические  кафедры</vt:lpstr>
      <vt:lpstr>      Публикационные показатели (сотрудники, имеющие высокий индекс Хирша) теоретические   кафедры</vt:lpstr>
      <vt:lpstr>      Кафедры, принимающие наиболее активное участие в клинических испытаниях</vt:lpstr>
      <vt:lpstr>Презентация PowerPoint</vt:lpstr>
      <vt:lpstr>Международная деятельность</vt:lpstr>
      <vt:lpstr>Международная деятельность</vt:lpstr>
      <vt:lpstr>Международная  деятельность</vt:lpstr>
      <vt:lpstr>Международная  деятельность</vt:lpstr>
      <vt:lpstr>Презентация PowerPoint</vt:lpstr>
      <vt:lpstr>Объемы доходов по основным источникам финансирования за 2015 и плановый 2016 годы по разделу «Образование» (тыс.руб.)</vt:lpstr>
      <vt:lpstr>Поступление средств от приносящей доход деятельности по источникам за 2015 год и плановый 2016 год, млн. руб. </vt:lpstr>
      <vt:lpstr>Динамика контингента студентов, обучающихся на платной основе за 2015-2016 гг. </vt:lpstr>
      <vt:lpstr>Динамика контингента обучающихся (интернатура, ординатура, аспирантура) и на ФДПО на платной основе за 2015-2016 гг. </vt:lpstr>
      <vt:lpstr>Объемы доходов по основным источникам финансирования за 2015 год и плановый 2016 год по разделу «Здравоохранение» (тыс.руб.)</vt:lpstr>
      <vt:lpstr>Презентация PowerPoint</vt:lpstr>
      <vt:lpstr>Выполнение «Дорожной карты» по  заработной платы  за 2015 год</vt:lpstr>
      <vt:lpstr>Презентация PowerPoint</vt:lpstr>
      <vt:lpstr>Презентация PowerPoint</vt:lpstr>
      <vt:lpstr>Презентация PowerPoint</vt:lpstr>
      <vt:lpstr>Дополнительные характеристики образовательной организации</vt:lpstr>
      <vt:lpstr>Решения </vt:lpstr>
      <vt:lpstr>Решения </vt:lpstr>
      <vt:lpstr>Решения </vt:lpstr>
      <vt:lpstr>Решения </vt:lpstr>
      <vt:lpstr>Презентация PowerPoint</vt:lpstr>
      <vt:lpstr>Презентация PowerPoint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</dc:creator>
  <cp:lastModifiedBy>Euroset</cp:lastModifiedBy>
  <cp:revision>1478</cp:revision>
  <cp:lastPrinted>2016-09-13T06:11:02Z</cp:lastPrinted>
  <dcterms:created xsi:type="dcterms:W3CDTF">2003-05-10T08:20:25Z</dcterms:created>
  <dcterms:modified xsi:type="dcterms:W3CDTF">2016-10-11T06:17:41Z</dcterms:modified>
</cp:coreProperties>
</file>